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6" r:id="rId2"/>
    <p:sldId id="286" r:id="rId3"/>
    <p:sldId id="294" r:id="rId4"/>
    <p:sldId id="270" r:id="rId5"/>
    <p:sldId id="287" r:id="rId6"/>
    <p:sldId id="288" r:id="rId7"/>
    <p:sldId id="285" r:id="rId8"/>
    <p:sldId id="289" r:id="rId9"/>
    <p:sldId id="332" r:id="rId10"/>
    <p:sldId id="333" r:id="rId11"/>
    <p:sldId id="334" r:id="rId12"/>
    <p:sldId id="292" r:id="rId13"/>
    <p:sldId id="293" r:id="rId14"/>
    <p:sldId id="295" r:id="rId15"/>
    <p:sldId id="296" r:id="rId16"/>
    <p:sldId id="297" r:id="rId17"/>
    <p:sldId id="298" r:id="rId18"/>
    <p:sldId id="299" r:id="rId19"/>
    <p:sldId id="300" r:id="rId20"/>
    <p:sldId id="331" r:id="rId21"/>
    <p:sldId id="301" r:id="rId22"/>
    <p:sldId id="302" r:id="rId23"/>
    <p:sldId id="303" r:id="rId24"/>
    <p:sldId id="304" r:id="rId25"/>
    <p:sldId id="330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9" r:id="rId40"/>
    <p:sldId id="318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35" r:id="rId51"/>
    <p:sldId id="329" r:id="rId52"/>
    <p:sldId id="256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4F9B1"/>
    <a:srgbClr val="00E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-96" y="-12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9D70D-A949-4F8E-AAC6-DDB91EEABA3D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DB8E6-B822-4BF2-8A5E-130766D6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10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1666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7CAFA10-A93E-44DF-8984-8C29FACCB5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5115E31-8887-4281-BB2C-E7E6AF58958D}"/>
              </a:ext>
            </a:extLst>
          </p:cNvPr>
          <p:cNvSpPr/>
          <p:nvPr userDrawn="1"/>
        </p:nvSpPr>
        <p:spPr>
          <a:xfrm>
            <a:off x="152400" y="152400"/>
            <a:ext cx="11887200" cy="656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963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1">
            <a:extLst>
              <a:ext uri="{FF2B5EF4-FFF2-40B4-BE49-F238E27FC236}">
                <a16:creationId xmlns:a16="http://schemas.microsoft.com/office/drawing/2014/main" xmlns="" id="{D22AA052-93D2-4F4A-A982-3A96E25B3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長方形 11">
            <a:extLst>
              <a:ext uri="{FF2B5EF4-FFF2-40B4-BE49-F238E27FC236}">
                <a16:creationId xmlns:a16="http://schemas.microsoft.com/office/drawing/2014/main" xmlns="" id="{E8CA10FA-9350-4780-9951-FCE6020052A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343796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09AE37-FE06-4F11-A1D6-1682B853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29E7674-708C-45D2-A569-45728073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4E32ADF-DEA0-4301-90D7-3EC43293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350885C-BCBF-450A-90C1-FF7F6735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05080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36C64-B3CF-411C-AA3A-E8EFC46A4495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53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  <p:sldLayoutId id="2147483661" r:id="rId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74.png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9.svg"/><Relationship Id="rId10" Type="http://schemas.openxmlformats.org/officeDocument/2006/relationships/image" Target="../media/image18.pn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ë§¥ì£¼ì§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roplets-HD-Title-R1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8"/>
            <a:ext cx="12192000" cy="6858000"/>
          </a:xfrm>
          <a:prstGeom prst="rect">
            <a:avLst/>
          </a:prstGeom>
        </p:spPr>
      </p:pic>
      <p:pic>
        <p:nvPicPr>
          <p:cNvPr id="1027" name="Picture 3" descr="C:\Users\it\Desktop\Beerking-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47" y="1707580"/>
            <a:ext cx="5358507" cy="3442841"/>
          </a:xfrm>
          <a:prstGeom prst="rect">
            <a:avLst/>
          </a:prstGeom>
          <a:noFill/>
          <a:effectLst>
            <a:outerShdw blurRad="50800" dist="76200" dir="2700000" sx="104000" sy="104000" algn="tl" rotWithShape="0">
              <a:prstClr val="black">
                <a:alpha val="5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04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697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DB</a:t>
            </a:r>
            <a:r>
              <a:rPr kumimoji="1"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설계</a:t>
            </a:r>
            <a:r>
              <a:rPr kumimoji="1" lang="en-US" altLang="ko-KR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-(Middle)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78110" y="1228312"/>
            <a:ext cx="5750175" cy="1581944"/>
            <a:chOff x="278110" y="1228312"/>
            <a:chExt cx="5750175" cy="1581944"/>
          </a:xfrm>
        </p:grpSpPr>
        <p:pic>
          <p:nvPicPr>
            <p:cNvPr id="7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14" r="58993" b="86500"/>
            <a:stretch/>
          </p:blipFill>
          <p:spPr bwMode="auto">
            <a:xfrm>
              <a:off x="278110" y="1228312"/>
              <a:ext cx="1556617" cy="158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52" t="36232" r="75813" b="52238"/>
            <a:stretch/>
          </p:blipFill>
          <p:spPr bwMode="auto">
            <a:xfrm>
              <a:off x="2043489" y="1343682"/>
              <a:ext cx="1216089" cy="135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59578" y="1496203"/>
              <a:ext cx="27687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맥주 좋아요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평점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맥주 게시판에 연결되어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평점과 좋아요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를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저장합니다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429963" y="1400175"/>
            <a:ext cx="4639831" cy="1023054"/>
            <a:chOff x="6429963" y="1400175"/>
            <a:chExt cx="4639831" cy="1023054"/>
          </a:xfrm>
        </p:grpSpPr>
        <p:pic>
          <p:nvPicPr>
            <p:cNvPr id="10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7" t="36726" r="44784" b="54544"/>
            <a:stretch/>
          </p:blipFill>
          <p:spPr bwMode="auto">
            <a:xfrm>
              <a:off x="6429963" y="1400175"/>
              <a:ext cx="1351209" cy="1023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909955" y="1496202"/>
              <a:ext cx="3159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맥주 소분류 정보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맥주 게시판에 연결되어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맥주 소분류의 정보를 저장합니다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78108" y="2897013"/>
            <a:ext cx="5750177" cy="1544237"/>
            <a:chOff x="278108" y="2897013"/>
            <a:chExt cx="5750177" cy="1544237"/>
          </a:xfrm>
        </p:grpSpPr>
        <p:pic>
          <p:nvPicPr>
            <p:cNvPr id="8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14" t="18112" r="58993" b="68710"/>
            <a:stretch/>
          </p:blipFill>
          <p:spPr bwMode="auto">
            <a:xfrm>
              <a:off x="278108" y="2897013"/>
              <a:ext cx="1556619" cy="1544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61" t="72801" r="58798" b="15998"/>
            <a:stretch/>
          </p:blipFill>
          <p:spPr bwMode="auto">
            <a:xfrm>
              <a:off x="1834727" y="3090045"/>
              <a:ext cx="1589752" cy="131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3314080" y="3183993"/>
              <a:ext cx="271420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리뷰 평점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리뷰 게시판에 연결되어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리뷰의 평점과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좋아요를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저장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합니다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355831" y="2810256"/>
            <a:ext cx="3910859" cy="1273995"/>
            <a:chOff x="6355831" y="2810256"/>
            <a:chExt cx="3910859" cy="1273995"/>
          </a:xfrm>
        </p:grpSpPr>
        <p:pic>
          <p:nvPicPr>
            <p:cNvPr id="11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32" t="72801" r="44762" b="16328"/>
            <a:stretch/>
          </p:blipFill>
          <p:spPr bwMode="auto">
            <a:xfrm>
              <a:off x="6355831" y="2810256"/>
              <a:ext cx="1425341" cy="1273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909955" y="3114499"/>
              <a:ext cx="23567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파일 테이블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리뷰 게시판에 연결되어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올린 사진</a:t>
              </a:r>
              <a:r>
                <a:rPr lang="en-US" altLang="ko-KR" sz="16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을 저장합니다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11871" y="4538049"/>
            <a:ext cx="5820401" cy="1409113"/>
            <a:chOff x="311871" y="4538049"/>
            <a:chExt cx="5820401" cy="1409113"/>
          </a:xfrm>
        </p:grpSpPr>
        <p:pic>
          <p:nvPicPr>
            <p:cNvPr id="6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14" t="35570" r="58993" b="52405"/>
            <a:stretch/>
          </p:blipFill>
          <p:spPr bwMode="auto">
            <a:xfrm>
              <a:off x="311871" y="4538049"/>
              <a:ext cx="1556619" cy="140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3424479" y="4827106"/>
              <a:ext cx="27077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좋아요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게시판에 연결되어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댓글의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좋아요를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저장합니다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15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3940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DB</a:t>
            </a:r>
            <a:r>
              <a:rPr kumimoji="1"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설계</a:t>
            </a:r>
            <a:r>
              <a:rPr kumimoji="1" lang="en-US" altLang="ko-KR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-(ETC)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76079" y="1400175"/>
            <a:ext cx="4798108" cy="1953926"/>
            <a:chOff x="376079" y="1400175"/>
            <a:chExt cx="4798108" cy="1953926"/>
          </a:xfrm>
        </p:grpSpPr>
        <p:pic>
          <p:nvPicPr>
            <p:cNvPr id="6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32" t="36561" r="15351" b="53226"/>
            <a:stretch/>
          </p:blipFill>
          <p:spPr bwMode="auto">
            <a:xfrm>
              <a:off x="1898087" y="1517289"/>
              <a:ext cx="1113404" cy="1040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0" t="18112" r="26903" b="69377"/>
            <a:stretch/>
          </p:blipFill>
          <p:spPr bwMode="auto">
            <a:xfrm>
              <a:off x="376079" y="1400175"/>
              <a:ext cx="1522008" cy="1274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76079" y="2769326"/>
              <a:ext cx="47981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이달의 맥주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이달의 리뷰 테이블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이달의 맥주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이달의 리뷰를 저장하는 테이블입니다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6079" y="3914982"/>
            <a:ext cx="2802370" cy="1526832"/>
            <a:chOff x="376079" y="3914982"/>
            <a:chExt cx="2802370" cy="1526832"/>
          </a:xfrm>
        </p:grpSpPr>
        <p:pic>
          <p:nvPicPr>
            <p:cNvPr id="7171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62" t="90755" r="75233"/>
            <a:stretch/>
          </p:blipFill>
          <p:spPr bwMode="auto">
            <a:xfrm>
              <a:off x="376079" y="3914982"/>
              <a:ext cx="1158240" cy="942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76079" y="4857039"/>
              <a:ext cx="28023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광고 테이블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광고를 저장할 테이블입니다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474384" y="1252279"/>
            <a:ext cx="5194858" cy="5119753"/>
            <a:chOff x="6474384" y="1252279"/>
            <a:chExt cx="5194858" cy="5119753"/>
          </a:xfrm>
        </p:grpSpPr>
        <p:pic>
          <p:nvPicPr>
            <p:cNvPr id="8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35" t="36207" b="13552"/>
            <a:stretch/>
          </p:blipFill>
          <p:spPr bwMode="auto">
            <a:xfrm>
              <a:off x="6474384" y="1252279"/>
              <a:ext cx="1223117" cy="511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720725" y="1330067"/>
              <a:ext cx="394851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유저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트랜드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테이블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유저의 관심을 저장할 테이블입니다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각 분류는 맥주테이블의 중분류로 구분되어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있습니다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151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990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(1) Index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4" y="1855191"/>
            <a:ext cx="9226378" cy="4658863"/>
          </a:xfrm>
          <a:prstGeom prst="rect">
            <a:avLst/>
          </a:prstGeom>
        </p:spPr>
      </p:pic>
      <p:sp>
        <p:nvSpPr>
          <p:cNvPr id="6" name="도넛 5"/>
          <p:cNvSpPr/>
          <p:nvPr/>
        </p:nvSpPr>
        <p:spPr>
          <a:xfrm>
            <a:off x="5247505" y="5962119"/>
            <a:ext cx="535459" cy="535459"/>
          </a:xfrm>
          <a:prstGeom prst="donut">
            <a:avLst>
              <a:gd name="adj" fmla="val 693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4536" y="1535955"/>
            <a:ext cx="2783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첫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Index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입장 시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Logo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출력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5782964" y="6043790"/>
            <a:ext cx="395416" cy="61783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691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-4.16667E-7 0.04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990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(1) Index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4535" y="1535955"/>
            <a:ext cx="5300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이달의 최고의 맥주와 이달 최고의 리뷰를 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Index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6" y="1981603"/>
            <a:ext cx="5276263" cy="40309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79" y="1981603"/>
            <a:ext cx="6485872" cy="4030991"/>
          </a:xfrm>
          <a:prstGeom prst="rect">
            <a:avLst/>
          </a:prstGeom>
        </p:spPr>
      </p:pic>
      <p:sp>
        <p:nvSpPr>
          <p:cNvPr id="6" name="도넛 5"/>
          <p:cNvSpPr/>
          <p:nvPr/>
        </p:nvSpPr>
        <p:spPr>
          <a:xfrm>
            <a:off x="2479592" y="5079707"/>
            <a:ext cx="535459" cy="535459"/>
          </a:xfrm>
          <a:prstGeom prst="donut">
            <a:avLst>
              <a:gd name="adj" fmla="val 693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도넛 10"/>
          <p:cNvSpPr/>
          <p:nvPr/>
        </p:nvSpPr>
        <p:spPr>
          <a:xfrm>
            <a:off x="8410835" y="4634864"/>
            <a:ext cx="535459" cy="535459"/>
          </a:xfrm>
          <a:prstGeom prst="donut">
            <a:avLst>
              <a:gd name="adj" fmla="val 693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015051" y="5347437"/>
            <a:ext cx="8979400" cy="659548"/>
            <a:chOff x="3015051" y="5347437"/>
            <a:chExt cx="8979400" cy="65954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592"/>
            <a:stretch/>
          </p:blipFill>
          <p:spPr>
            <a:xfrm>
              <a:off x="3954903" y="5347437"/>
              <a:ext cx="8039548" cy="659548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>
              <a:stCxn id="6" idx="6"/>
            </p:cNvCxnSpPr>
            <p:nvPr/>
          </p:nvCxnSpPr>
          <p:spPr>
            <a:xfrm>
              <a:off x="3015051" y="5347437"/>
              <a:ext cx="3010038" cy="36962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05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Main-Top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4535" y="1535955"/>
            <a:ext cx="377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로그인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회원 가입을 처리하는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Top Page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2" y="1899222"/>
            <a:ext cx="7287642" cy="8478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/>
          <a:stretch/>
        </p:blipFill>
        <p:spPr>
          <a:xfrm>
            <a:off x="262072" y="2829443"/>
            <a:ext cx="7287642" cy="724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85903" y="2153866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로그인 전 화면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85903" y="3022166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로그인 후 화면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85254" y="2153866"/>
            <a:ext cx="6069182" cy="4439415"/>
            <a:chOff x="5585254" y="2153866"/>
            <a:chExt cx="6069182" cy="443941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467" y="2492420"/>
              <a:ext cx="4775969" cy="4100861"/>
            </a:xfrm>
            <a:prstGeom prst="rect">
              <a:avLst/>
            </a:prstGeom>
          </p:spPr>
        </p:pic>
        <p:sp>
          <p:nvSpPr>
            <p:cNvPr id="15" name="액자 14"/>
            <p:cNvSpPr/>
            <p:nvPr/>
          </p:nvSpPr>
          <p:spPr>
            <a:xfrm>
              <a:off x="5585254" y="2153866"/>
              <a:ext cx="980303" cy="432815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6565557" y="2586681"/>
              <a:ext cx="2191265" cy="164756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8055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844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Main-Top [Login,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LogOut</a:t>
            </a:r>
            <a:r>
              <a:rPr lang="en-US" altLang="ko-KR" sz="16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]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4535" y="1535955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로그인 화면의 구성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2" y="1874509"/>
            <a:ext cx="5396158" cy="4633383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166551" y="1874509"/>
            <a:ext cx="5840786" cy="3315329"/>
            <a:chOff x="2166551" y="1874509"/>
            <a:chExt cx="5840786" cy="331532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597" y="1874509"/>
              <a:ext cx="2257740" cy="1533739"/>
            </a:xfrm>
            <a:prstGeom prst="rect">
              <a:avLst/>
            </a:prstGeom>
          </p:spPr>
        </p:pic>
        <p:sp>
          <p:nvSpPr>
            <p:cNvPr id="9" name="액자 8"/>
            <p:cNvSpPr/>
            <p:nvPr/>
          </p:nvSpPr>
          <p:spPr>
            <a:xfrm>
              <a:off x="2166551" y="4094205"/>
              <a:ext cx="1589903" cy="1095633"/>
            </a:xfrm>
            <a:prstGeom prst="frame">
              <a:avLst>
                <a:gd name="adj1" fmla="val 648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3756454" y="2767914"/>
              <a:ext cx="2446638" cy="1326291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421924" y="3886357"/>
            <a:ext cx="8281364" cy="1460000"/>
            <a:chOff x="2421924" y="3886357"/>
            <a:chExt cx="8281364" cy="146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597" y="3886357"/>
              <a:ext cx="4953691" cy="609685"/>
            </a:xfrm>
            <a:prstGeom prst="rect">
              <a:avLst/>
            </a:prstGeom>
          </p:spPr>
        </p:pic>
        <p:cxnSp>
          <p:nvCxnSpPr>
            <p:cNvPr id="23" name="직선 화살표 연결선 22"/>
            <p:cNvCxnSpPr/>
            <p:nvPr/>
          </p:nvCxnSpPr>
          <p:spPr>
            <a:xfrm flipV="1">
              <a:off x="2421924" y="4191200"/>
              <a:ext cx="3871784" cy="115515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4747115" y="2767914"/>
            <a:ext cx="7287642" cy="3215946"/>
            <a:chOff x="4747115" y="2767914"/>
            <a:chExt cx="7287642" cy="321594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0"/>
            <a:stretch/>
          </p:blipFill>
          <p:spPr>
            <a:xfrm>
              <a:off x="4747115" y="5259859"/>
              <a:ext cx="7287642" cy="724001"/>
            </a:xfrm>
            <a:prstGeom prst="rect">
              <a:avLst/>
            </a:prstGeom>
          </p:spPr>
        </p:pic>
        <p:sp>
          <p:nvSpPr>
            <p:cNvPr id="25" name="액자 24"/>
            <p:cNvSpPr/>
            <p:nvPr/>
          </p:nvSpPr>
          <p:spPr>
            <a:xfrm>
              <a:off x="5840627" y="2767914"/>
              <a:ext cx="2166710" cy="663145"/>
            </a:xfrm>
            <a:prstGeom prst="frame">
              <a:avLst>
                <a:gd name="adj1" fmla="val 1001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꺾인 연결선 26"/>
            <p:cNvCxnSpPr/>
            <p:nvPr/>
          </p:nvCxnSpPr>
          <p:spPr>
            <a:xfrm rot="16200000" flipH="1">
              <a:off x="7002162" y="3620529"/>
              <a:ext cx="1828800" cy="1449860"/>
            </a:xfrm>
            <a:prstGeom prst="bentConnector3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8046987" y="2840417"/>
            <a:ext cx="3871766" cy="980466"/>
            <a:chOff x="8046987" y="2840417"/>
            <a:chExt cx="3871766" cy="98046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02" t="4123" r="51997" b="1"/>
            <a:stretch/>
          </p:blipFill>
          <p:spPr>
            <a:xfrm>
              <a:off x="8390935" y="2840417"/>
              <a:ext cx="1744557" cy="374473"/>
            </a:xfrm>
            <a:prstGeom prst="rect">
              <a:avLst/>
            </a:prstGeom>
          </p:spPr>
        </p:pic>
        <p:sp>
          <p:nvSpPr>
            <p:cNvPr id="31" name="오른쪽 화살표 30"/>
            <p:cNvSpPr/>
            <p:nvPr/>
          </p:nvSpPr>
          <p:spPr>
            <a:xfrm>
              <a:off x="8046987" y="2861635"/>
              <a:ext cx="343949" cy="37447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46987" y="3236108"/>
              <a:ext cx="38717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유저 데이터 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DB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와 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email, </a:t>
              </a:r>
              <a:r>
                <a:rPr lang="en-US" altLang="ko-KR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pwd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를 비교하여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로그인 이 처리된다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131871" y="2757056"/>
            <a:ext cx="3786882" cy="1045193"/>
            <a:chOff x="8131871" y="2757056"/>
            <a:chExt cx="3786882" cy="104519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3" t="22540" r="10558" b="14440"/>
            <a:stretch/>
          </p:blipFill>
          <p:spPr>
            <a:xfrm>
              <a:off x="8131871" y="2757056"/>
              <a:ext cx="3313806" cy="104519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948068" y="2850548"/>
              <a:ext cx="297068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로그인이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실패했을 때 화면 알림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190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Main-Top [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회원가입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]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5" y="1591580"/>
            <a:ext cx="4458756" cy="5002506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495554" y="1535548"/>
            <a:ext cx="6244650" cy="5058538"/>
            <a:chOff x="2495554" y="1535548"/>
            <a:chExt cx="6244650" cy="505853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365" y="4064716"/>
              <a:ext cx="3146584" cy="252937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365" y="1535548"/>
              <a:ext cx="3176839" cy="2523318"/>
            </a:xfrm>
            <a:prstGeom prst="rect">
              <a:avLst/>
            </a:prstGeom>
          </p:spPr>
        </p:pic>
        <p:sp>
          <p:nvSpPr>
            <p:cNvPr id="11" name="액자 10"/>
            <p:cNvSpPr/>
            <p:nvPr/>
          </p:nvSpPr>
          <p:spPr>
            <a:xfrm>
              <a:off x="2495554" y="3682314"/>
              <a:ext cx="700217" cy="376552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/>
            <p:cNvCxnSpPr>
              <a:stCxn id="11" idx="3"/>
            </p:cNvCxnSpPr>
            <p:nvPr/>
          </p:nvCxnSpPr>
          <p:spPr>
            <a:xfrm flipV="1">
              <a:off x="3195771" y="3212757"/>
              <a:ext cx="3584984" cy="657833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3195771" y="3870590"/>
              <a:ext cx="3956013" cy="178056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6944498" y="4913902"/>
            <a:ext cx="4828079" cy="1073982"/>
            <a:chOff x="6944498" y="4913902"/>
            <a:chExt cx="4828079" cy="1073982"/>
          </a:xfrm>
        </p:grpSpPr>
        <p:sp>
          <p:nvSpPr>
            <p:cNvPr id="21" name="TextBox 20"/>
            <p:cNvSpPr txBox="1"/>
            <p:nvPr/>
          </p:nvSpPr>
          <p:spPr>
            <a:xfrm>
              <a:off x="9119287" y="4913902"/>
              <a:ext cx="26532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중복체크를 해서 사용하기를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하지 않으면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비밀번호 입력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칸이 활성화 되지 않는다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</a:p>
          </p:txBody>
        </p:sp>
        <p:sp>
          <p:nvSpPr>
            <p:cNvPr id="26" name="도넛 25"/>
            <p:cNvSpPr/>
            <p:nvPr/>
          </p:nvSpPr>
          <p:spPr>
            <a:xfrm>
              <a:off x="6944498" y="5469924"/>
              <a:ext cx="897924" cy="517960"/>
            </a:xfrm>
            <a:prstGeom prst="donut">
              <a:avLst>
                <a:gd name="adj" fmla="val 909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26" idx="6"/>
            </p:cNvCxnSpPr>
            <p:nvPr/>
          </p:nvCxnSpPr>
          <p:spPr>
            <a:xfrm flipV="1">
              <a:off x="7842422" y="5469924"/>
              <a:ext cx="1375719" cy="25898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1949552" y="5821339"/>
            <a:ext cx="9530747" cy="830997"/>
            <a:chOff x="1949552" y="5821339"/>
            <a:chExt cx="9530747" cy="83099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552" y="6207322"/>
              <a:ext cx="7268589" cy="390580"/>
            </a:xfrm>
            <a:prstGeom prst="rect">
              <a:avLst/>
            </a:prstGeom>
          </p:spPr>
        </p:pic>
        <p:sp>
          <p:nvSpPr>
            <p:cNvPr id="36" name="아래쪽 화살표 35"/>
            <p:cNvSpPr/>
            <p:nvPr/>
          </p:nvSpPr>
          <p:spPr>
            <a:xfrm>
              <a:off x="3470841" y="5898215"/>
              <a:ext cx="178521" cy="338623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18141" y="5821339"/>
              <a:ext cx="2262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회원가입을 하면</a:t>
              </a:r>
              <a:r>
                <a:rPr lang="ko-KR" altLang="en-US" sz="16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DB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와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연동되어 데이터가 들어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가게된다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227423" y="1313085"/>
            <a:ext cx="4129672" cy="2381582"/>
            <a:chOff x="5297095" y="1400175"/>
            <a:chExt cx="4129672" cy="2381582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096" y="1400175"/>
              <a:ext cx="3162741" cy="107647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095" y="2476650"/>
              <a:ext cx="3162741" cy="130510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8459836" y="1854926"/>
              <a:ext cx="9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비활성</a:t>
              </a:r>
              <a:r>
                <a:rPr lang="ko-KR" altLang="en-US" sz="1600" b="1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화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59836" y="3043480"/>
              <a:ext cx="7713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활성화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845663" y="3870590"/>
            <a:ext cx="8354591" cy="1891721"/>
            <a:chOff x="2845663" y="3870590"/>
            <a:chExt cx="8354591" cy="1891721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1"/>
            <a:stretch/>
          </p:blipFill>
          <p:spPr>
            <a:xfrm>
              <a:off x="2845663" y="3870590"/>
              <a:ext cx="4220164" cy="1348619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27" y="3877474"/>
              <a:ext cx="4134427" cy="124794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4741582" y="5177536"/>
              <a:ext cx="542488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비밀번호의 확인을 위해 일치 불일치를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확인할수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있으며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</a:t>
              </a: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비밀번호가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일치하지않으면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회원가입이 활성화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되지않는다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830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81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(2) My Page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[My Page-Main]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5" y="1658329"/>
            <a:ext cx="6499654" cy="724001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436605" y="1591580"/>
            <a:ext cx="10898659" cy="4628534"/>
            <a:chOff x="436605" y="1591580"/>
            <a:chExt cx="10898659" cy="4628534"/>
          </a:xfrm>
        </p:grpSpPr>
        <p:sp>
          <p:nvSpPr>
            <p:cNvPr id="6" name="액자 5"/>
            <p:cNvSpPr/>
            <p:nvPr/>
          </p:nvSpPr>
          <p:spPr>
            <a:xfrm>
              <a:off x="5947719" y="1591580"/>
              <a:ext cx="988540" cy="517306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/>
            <p:cNvCxnSpPr>
              <a:endCxn id="4" idx="0"/>
            </p:cNvCxnSpPr>
            <p:nvPr/>
          </p:nvCxnSpPr>
          <p:spPr>
            <a:xfrm flipH="1">
              <a:off x="3270422" y="2108886"/>
              <a:ext cx="2767914" cy="6112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6878467" y="2108886"/>
              <a:ext cx="1219328" cy="6112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/>
            <p:cNvGrpSpPr/>
            <p:nvPr/>
          </p:nvGrpSpPr>
          <p:grpSpPr>
            <a:xfrm>
              <a:off x="436605" y="2720164"/>
              <a:ext cx="5667633" cy="3483474"/>
              <a:chOff x="436605" y="2720164"/>
              <a:chExt cx="5667633" cy="348347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605" y="2720164"/>
                <a:ext cx="5667633" cy="3159249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873211" y="5865084"/>
                <a:ext cx="5109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err="1" smtClean="0"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rPr>
                  <a:t>로그인을</a:t>
                </a:r>
                <a:r>
                  <a:rPr lang="ko-KR" altLang="en-US" sz="1600" b="1" dirty="0" smtClean="0"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rPr>
                  <a:t>  하지 않고 강제로 </a:t>
                </a:r>
                <a:r>
                  <a:rPr lang="ko-KR" altLang="en-US" sz="1600" b="1" dirty="0" err="1" smtClean="0"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rPr>
                  <a:t>마이페이지를</a:t>
                </a:r>
                <a:r>
                  <a:rPr lang="ko-KR" altLang="en-US" sz="1600" b="1" dirty="0" smtClean="0"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rPr>
                  <a:t> 들어갔을 경우</a:t>
                </a:r>
                <a:endPara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8097795" y="1591580"/>
              <a:ext cx="3237469" cy="4628534"/>
              <a:chOff x="8097795" y="1591580"/>
              <a:chExt cx="3237469" cy="4628534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7795" y="1591580"/>
                <a:ext cx="3237469" cy="428998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359426" y="5881560"/>
                <a:ext cx="2775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err="1" smtClean="0"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rPr>
                  <a:t>로그인을</a:t>
                </a:r>
                <a:r>
                  <a:rPr lang="ko-KR" altLang="en-US" sz="1600" b="1" dirty="0" smtClean="0"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rPr>
                  <a:t>  한 후에 </a:t>
                </a:r>
                <a:r>
                  <a:rPr lang="ko-KR" altLang="en-US" sz="1600" b="1" dirty="0" err="1" smtClean="0">
                    <a:latin typeface="함초롬돋움" pitchFamily="50" charset="-127"/>
                    <a:ea typeface="함초롬돋움" pitchFamily="50" charset="-127"/>
                    <a:cs typeface="함초롬돋움" pitchFamily="50" charset="-127"/>
                  </a:rPr>
                  <a:t>마이페이지</a:t>
                </a:r>
                <a:endPara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05879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81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(2) My Page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[My Page-Main]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8" y="1682862"/>
            <a:ext cx="3383096" cy="4482950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421924" y="3523239"/>
            <a:ext cx="238769" cy="80219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541308" y="1159941"/>
            <a:ext cx="9389932" cy="5266420"/>
            <a:chOff x="2541308" y="1159941"/>
            <a:chExt cx="9389932" cy="52664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913" y="1159941"/>
              <a:ext cx="3118786" cy="5266420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 flipV="1">
              <a:off x="2541308" y="1682862"/>
              <a:ext cx="1845605" cy="22414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541308" y="3924337"/>
              <a:ext cx="1919670" cy="22414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636475" y="1591580"/>
              <a:ext cx="429476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아이디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비밀번호 이름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닉네임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주소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전화번호를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DB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에서 불러와 뿌려준다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</a:p>
            <a:p>
              <a:endParaRPr lang="en-US" altLang="ko-KR" sz="16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수정이 가능하며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비밀번호를 입력하지 않고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수정완료 시 실패 문구가 나오게 된다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636475" y="2915019"/>
            <a:ext cx="3707708" cy="1616777"/>
            <a:chOff x="7636475" y="2915019"/>
            <a:chExt cx="3707708" cy="161677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475" y="3054506"/>
              <a:ext cx="3707708" cy="1477290"/>
            </a:xfrm>
            <a:prstGeom prst="rect">
              <a:avLst/>
            </a:prstGeom>
          </p:spPr>
        </p:pic>
        <p:sp>
          <p:nvSpPr>
            <p:cNvPr id="21" name="아래쪽 화살표 20"/>
            <p:cNvSpPr/>
            <p:nvPr/>
          </p:nvSpPr>
          <p:spPr>
            <a:xfrm>
              <a:off x="8625016" y="2915019"/>
              <a:ext cx="1738184" cy="139487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아래쪽 화살표 30"/>
          <p:cNvSpPr/>
          <p:nvPr/>
        </p:nvSpPr>
        <p:spPr>
          <a:xfrm>
            <a:off x="2429038" y="4531796"/>
            <a:ext cx="238769" cy="80219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9163052" y="2008355"/>
            <a:ext cx="1807438" cy="2201124"/>
            <a:chOff x="9163052" y="2008355"/>
            <a:chExt cx="1807438" cy="2201124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3052" y="2253299"/>
              <a:ext cx="1807438" cy="1956180"/>
            </a:xfrm>
            <a:prstGeom prst="rect">
              <a:avLst/>
            </a:prstGeom>
          </p:spPr>
        </p:pic>
        <p:sp>
          <p:nvSpPr>
            <p:cNvPr id="34" name="아래쪽 화살표 33"/>
            <p:cNvSpPr/>
            <p:nvPr/>
          </p:nvSpPr>
          <p:spPr>
            <a:xfrm>
              <a:off x="9247733" y="2008355"/>
              <a:ext cx="1722757" cy="151371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541308" y="1159941"/>
            <a:ext cx="9247433" cy="5175138"/>
            <a:chOff x="2541308" y="1159941"/>
            <a:chExt cx="9247433" cy="517513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913" y="1159941"/>
              <a:ext cx="3796946" cy="517513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8311507" y="1177358"/>
              <a:ext cx="347723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자신이 좋아요 한 맥주와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 한 리뷰를 뿌려준다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클릭 시 대상 맥주와 리뷰로 넘어간다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 flipV="1">
              <a:off x="2548422" y="1177358"/>
              <a:ext cx="1912556" cy="3473019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2541308" y="4650377"/>
              <a:ext cx="1919670" cy="168470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아래쪽 화살표 40"/>
          <p:cNvSpPr/>
          <p:nvPr/>
        </p:nvSpPr>
        <p:spPr>
          <a:xfrm>
            <a:off x="2692338" y="5492728"/>
            <a:ext cx="238769" cy="80219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2811722" y="1159941"/>
            <a:ext cx="8750951" cy="5134983"/>
            <a:chOff x="2811722" y="1159941"/>
            <a:chExt cx="8750951" cy="5134983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913" y="1159941"/>
              <a:ext cx="4238103" cy="5014579"/>
            </a:xfrm>
            <a:prstGeom prst="rect">
              <a:avLst/>
            </a:prstGeom>
          </p:spPr>
        </p:pic>
        <p:cxnSp>
          <p:nvCxnSpPr>
            <p:cNvPr id="44" name="직선 연결선 43"/>
            <p:cNvCxnSpPr>
              <a:stCxn id="41" idx="0"/>
            </p:cNvCxnSpPr>
            <p:nvPr/>
          </p:nvCxnSpPr>
          <p:spPr>
            <a:xfrm flipV="1">
              <a:off x="2811723" y="1177359"/>
              <a:ext cx="1575190" cy="4315369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2811722" y="5695406"/>
              <a:ext cx="1649256" cy="59951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774223" y="1159941"/>
              <a:ext cx="278845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자신이 쓴 리뷰와 자신이 쓴 댓 글을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뿌려주며 클릭 시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대상 리뷰로 넘어간다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13" y="763492"/>
            <a:ext cx="3924594" cy="5654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25016" y="1159941"/>
            <a:ext cx="232307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 검색 통계를 통해서</a:t>
            </a:r>
            <a:endParaRPr kumimoji="1"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맥주의 검색 빈도를 확인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할수있다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271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 animBg="1"/>
      <p:bldP spid="31" grpId="1" animBg="1"/>
      <p:bldP spid="41" grpId="0" animBg="1"/>
      <p:bldP spid="41" grpId="1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3154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(3)Main </a:t>
            </a:r>
            <a:r>
              <a:rPr kumimoji="1"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Navi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[Beer DB //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Borad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]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9" y="1591580"/>
            <a:ext cx="1966528" cy="5041132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489290" y="1305466"/>
            <a:ext cx="5802531" cy="5327246"/>
            <a:chOff x="489290" y="1305466"/>
            <a:chExt cx="5802531" cy="53272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978" y="1305466"/>
              <a:ext cx="1830843" cy="5327246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489290" y="1759131"/>
              <a:ext cx="3971688" cy="4873581"/>
              <a:chOff x="489290" y="1759131"/>
              <a:chExt cx="3971688" cy="4873581"/>
            </a:xfrm>
          </p:grpSpPr>
          <p:cxnSp>
            <p:nvCxnSpPr>
              <p:cNvPr id="13" name="직선 화살표 연결선 12"/>
              <p:cNvCxnSpPr/>
              <p:nvPr/>
            </p:nvCxnSpPr>
            <p:spPr>
              <a:xfrm flipV="1">
                <a:off x="2455817" y="1759131"/>
                <a:ext cx="2005161" cy="201168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>
                <a:off x="2455817" y="4397829"/>
                <a:ext cx="2005161" cy="2234883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액자 24"/>
              <p:cNvSpPr/>
              <p:nvPr/>
            </p:nvSpPr>
            <p:spPr>
              <a:xfrm>
                <a:off x="489290" y="3683726"/>
                <a:ext cx="1966528" cy="853440"/>
              </a:xfrm>
              <a:prstGeom prst="frame">
                <a:avLst>
                  <a:gd name="adj1" fmla="val 886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6418217" y="1305466"/>
            <a:ext cx="5178350" cy="4522232"/>
            <a:chOff x="6418217" y="1305466"/>
            <a:chExt cx="5178350" cy="4522232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798" y="1305466"/>
              <a:ext cx="4787769" cy="3790317"/>
            </a:xfrm>
            <a:prstGeom prst="rect">
              <a:avLst/>
            </a:prstGeom>
          </p:spPr>
        </p:pic>
        <p:sp>
          <p:nvSpPr>
            <p:cNvPr id="30" name="오른쪽 화살표 29"/>
            <p:cNvSpPr/>
            <p:nvPr/>
          </p:nvSpPr>
          <p:spPr>
            <a:xfrm>
              <a:off x="6418217" y="2046514"/>
              <a:ext cx="165463" cy="3468756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08798" y="5489144"/>
              <a:ext cx="4720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JQuery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를 사용하여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lang="en-US" altLang="ko-KR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DropDown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기능을 구현하였다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260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ë§¥ì£¼ì§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3825" y="85725"/>
            <a:ext cx="11953875" cy="6667500"/>
          </a:xfrm>
          <a:prstGeom prst="rect">
            <a:avLst/>
          </a:prstGeom>
          <a:solidFill>
            <a:srgbClr val="F4F9B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3" descr="C:\Users\it\Desktop\Beerking-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840" y="-1"/>
            <a:ext cx="1611860" cy="1035620"/>
          </a:xfrm>
          <a:prstGeom prst="rect">
            <a:avLst/>
          </a:prstGeom>
          <a:noFill/>
          <a:effectLst>
            <a:outerShdw blurRad="50800" dist="76200" dir="2700000" sx="104000" sy="104000" algn="tl" rotWithShape="0">
              <a:prstClr val="black">
                <a:alpha val="5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16968" y="373416"/>
            <a:ext cx="135806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n w="12700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</a:t>
            </a:r>
            <a:r>
              <a:rPr lang="ko-KR" altLang="en-US" sz="4800" b="1" dirty="0">
                <a:ln w="12700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47900" y="1348002"/>
            <a:ext cx="7696200" cy="4571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22219" y="1664269"/>
            <a:ext cx="5147563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4000" b="1" dirty="0" smtClean="0">
                <a:ln w="12700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기획의도</a:t>
            </a:r>
            <a:endParaRPr lang="en-US" altLang="ko-KR" sz="4000" b="1" dirty="0" smtClean="0">
              <a:ln w="12700">
                <a:solidFill>
                  <a:schemeClr val="tx1">
                    <a:lumMod val="7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742950" indent="-742950" algn="ctr">
              <a:buAutoNum type="arabicPeriod"/>
            </a:pPr>
            <a:r>
              <a:rPr lang="ko-KR" altLang="en-US" sz="4000" b="1" dirty="0" smtClean="0">
                <a:ln w="12700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개발환경</a:t>
            </a:r>
            <a:endParaRPr lang="en-US" altLang="ko-KR" sz="4000" b="1" dirty="0" smtClean="0">
              <a:ln w="12700">
                <a:solidFill>
                  <a:schemeClr val="tx1">
                    <a:lumMod val="7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4000" b="1" dirty="0" smtClean="0">
                <a:ln w="12700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DB</a:t>
            </a:r>
            <a:r>
              <a:rPr lang="ko-KR" altLang="en-US" sz="4000" b="1" dirty="0" smtClean="0">
                <a:ln w="12700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설계</a:t>
            </a:r>
            <a:endParaRPr lang="en-US" altLang="ko-KR" sz="4000" b="1" dirty="0" smtClean="0">
              <a:ln w="12700">
                <a:solidFill>
                  <a:schemeClr val="tx1">
                    <a:lumMod val="7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742950" indent="-742950" algn="ctr">
              <a:buAutoNum type="arabicPeriod"/>
            </a:pPr>
            <a:r>
              <a:rPr lang="ko-KR" altLang="en-US" sz="4000" b="1" dirty="0" smtClean="0">
                <a:ln w="12700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화면구성 및 기능</a:t>
            </a:r>
            <a:endParaRPr lang="en-US" altLang="ko-KR" sz="4000" b="1" dirty="0" smtClean="0">
              <a:ln w="12700">
                <a:solidFill>
                  <a:schemeClr val="tx1">
                    <a:lumMod val="7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742950" indent="-742950" algn="ctr">
              <a:buAutoNum type="arabicPeriod"/>
            </a:pPr>
            <a:r>
              <a:rPr lang="ko-KR" altLang="en-US" sz="4000" b="1" dirty="0" smtClean="0">
                <a:ln w="12700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앞으로 발전 가능성</a:t>
            </a:r>
            <a:endParaRPr lang="en-US" altLang="ko-KR" sz="4000" b="1" dirty="0" smtClean="0">
              <a:ln w="12700">
                <a:solidFill>
                  <a:schemeClr val="tx1">
                    <a:lumMod val="7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4000" b="1" dirty="0" err="1" smtClean="0">
                <a:ln w="12700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QnA</a:t>
            </a:r>
            <a:endParaRPr lang="en-US" altLang="ko-KR" sz="4000" b="1" dirty="0" smtClean="0">
              <a:ln w="12700">
                <a:solidFill>
                  <a:schemeClr val="tx1">
                    <a:lumMod val="7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303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178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(3)Main </a:t>
            </a:r>
            <a:r>
              <a:rPr kumimoji="1"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Navi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[Choice]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" y="1762897"/>
            <a:ext cx="1706987" cy="4419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74" y="1762897"/>
            <a:ext cx="1721708" cy="4847968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2353115" y="2745259"/>
            <a:ext cx="145615" cy="245487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25" y="1762897"/>
            <a:ext cx="5649113" cy="11622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75655" y="3137010"/>
            <a:ext cx="6075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유저가 로그인 후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navi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choice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 제공되며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중분류를 누른 유저의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클릭을 토대로 관심맥주를 뿌려준다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526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865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(4)Beer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8" y="1604867"/>
            <a:ext cx="1652747" cy="4809036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47398" y="1591580"/>
            <a:ext cx="5957906" cy="3025797"/>
            <a:chOff x="547398" y="1591580"/>
            <a:chExt cx="5957906" cy="3025797"/>
          </a:xfrm>
        </p:grpSpPr>
        <p:sp>
          <p:nvSpPr>
            <p:cNvPr id="3" name="액자 2"/>
            <p:cNvSpPr/>
            <p:nvPr/>
          </p:nvSpPr>
          <p:spPr>
            <a:xfrm>
              <a:off x="547398" y="2464526"/>
              <a:ext cx="1652747" cy="566057"/>
            </a:xfrm>
            <a:prstGeom prst="frame">
              <a:avLst>
                <a:gd name="adj1" fmla="val 788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0212" y="1591580"/>
              <a:ext cx="3725092" cy="3025797"/>
            </a:xfrm>
            <a:prstGeom prst="rect">
              <a:avLst/>
            </a:prstGeom>
          </p:spPr>
        </p:pic>
        <p:sp>
          <p:nvSpPr>
            <p:cNvPr id="7" name="오른쪽 화살표 6"/>
            <p:cNvSpPr/>
            <p:nvPr/>
          </p:nvSpPr>
          <p:spPr>
            <a:xfrm>
              <a:off x="2307771" y="2238103"/>
              <a:ext cx="156755" cy="98406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7398" y="1521908"/>
            <a:ext cx="10381762" cy="4195678"/>
            <a:chOff x="547398" y="1521908"/>
            <a:chExt cx="10381762" cy="4195678"/>
          </a:xfrm>
        </p:grpSpPr>
        <p:grpSp>
          <p:nvGrpSpPr>
            <p:cNvPr id="9" name="그룹 8"/>
            <p:cNvGrpSpPr/>
            <p:nvPr/>
          </p:nvGrpSpPr>
          <p:grpSpPr>
            <a:xfrm>
              <a:off x="547398" y="3944982"/>
              <a:ext cx="6253996" cy="627028"/>
              <a:chOff x="547398" y="3953691"/>
              <a:chExt cx="6253996" cy="627028"/>
            </a:xfrm>
          </p:grpSpPr>
          <p:sp>
            <p:nvSpPr>
              <p:cNvPr id="8" name="오른쪽 화살표 7"/>
              <p:cNvSpPr/>
              <p:nvPr/>
            </p:nvSpPr>
            <p:spPr>
              <a:xfrm>
                <a:off x="2307771" y="4310753"/>
                <a:ext cx="4493623" cy="269966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액자 20"/>
              <p:cNvSpPr/>
              <p:nvPr/>
            </p:nvSpPr>
            <p:spPr>
              <a:xfrm>
                <a:off x="547398" y="3953691"/>
                <a:ext cx="1652747" cy="566057"/>
              </a:xfrm>
              <a:prstGeom prst="frame">
                <a:avLst>
                  <a:gd name="adj1" fmla="val 7885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467" y="1521908"/>
              <a:ext cx="4050693" cy="3091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776783" y="4886589"/>
              <a:ext cx="75504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각 대 분류 안에 중분류로 분류하였으며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위에는 중분류 맥주에 대한 정보를 제공한다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</a:p>
            <a:p>
              <a:endParaRPr kumimoji="1" lang="en-US" altLang="ko-KR" sz="16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중분류 페이지 안에는 각 소분류의 사진 및 이름이 분류되어있다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82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1585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(4)Beer -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Modal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94" y="1591580"/>
            <a:ext cx="5934194" cy="482019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50726" y="5576345"/>
            <a:ext cx="688830" cy="530492"/>
            <a:chOff x="1150726" y="5576345"/>
            <a:chExt cx="688830" cy="530492"/>
          </a:xfrm>
        </p:grpSpPr>
        <p:sp>
          <p:nvSpPr>
            <p:cNvPr id="22" name="폭발 1 21"/>
            <p:cNvSpPr/>
            <p:nvPr/>
          </p:nvSpPr>
          <p:spPr>
            <a:xfrm>
              <a:off x="1150726" y="5576345"/>
              <a:ext cx="688830" cy="530492"/>
            </a:xfrm>
            <a:prstGeom prst="irregularSeal1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위쪽 화살표 15"/>
            <p:cNvSpPr/>
            <p:nvPr/>
          </p:nvSpPr>
          <p:spPr>
            <a:xfrm rot="19010232">
              <a:off x="1541417" y="5907218"/>
              <a:ext cx="155665" cy="169277"/>
            </a:xfrm>
            <a:prstGeom prst="up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13806" y="2049691"/>
            <a:ext cx="10894423" cy="4344665"/>
            <a:chOff x="513806" y="2049691"/>
            <a:chExt cx="10894423" cy="434466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715" y="2049691"/>
              <a:ext cx="5867514" cy="3674410"/>
            </a:xfrm>
            <a:prstGeom prst="rect">
              <a:avLst/>
            </a:prstGeom>
          </p:spPr>
        </p:pic>
        <p:sp>
          <p:nvSpPr>
            <p:cNvPr id="15" name="액자 14"/>
            <p:cNvSpPr/>
            <p:nvPr/>
          </p:nvSpPr>
          <p:spPr>
            <a:xfrm>
              <a:off x="513806" y="4252047"/>
              <a:ext cx="1342153" cy="2142309"/>
            </a:xfrm>
            <a:prstGeom prst="frame">
              <a:avLst>
                <a:gd name="adj1" fmla="val 341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V="1">
              <a:off x="1855959" y="2049691"/>
              <a:ext cx="3763791" cy="2202356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1839556" y="4252047"/>
              <a:ext cx="3701159" cy="1472054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158122" y="5653302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chemeClr val="tx1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클릭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64117" y="5822579"/>
            <a:ext cx="4384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소분류 맥주의 설명을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분류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도수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회사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국가로 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나누어서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제공한다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19749" y="1933706"/>
            <a:ext cx="5979023" cy="4321583"/>
            <a:chOff x="5540714" y="2056298"/>
            <a:chExt cx="5979023" cy="432158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714" y="2056298"/>
              <a:ext cx="5979023" cy="366780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64117" y="5793106"/>
              <a:ext cx="3268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새롭게 들어온 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DB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의 맥주는 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New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표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시를 출력되게 하였다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981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/>
      <p:bldP spid="30" grpId="0"/>
      <p:bldP spid="3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1585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(4)Beer -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Modal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2" y="1591580"/>
            <a:ext cx="7268152" cy="371781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286501" y="2105026"/>
            <a:ext cx="2247899" cy="852910"/>
            <a:chOff x="6286501" y="2105026"/>
            <a:chExt cx="2247899" cy="852910"/>
          </a:xfrm>
        </p:grpSpPr>
        <p:sp>
          <p:nvSpPr>
            <p:cNvPr id="5" name="액자 4"/>
            <p:cNvSpPr/>
            <p:nvPr/>
          </p:nvSpPr>
          <p:spPr>
            <a:xfrm>
              <a:off x="6286501" y="2105026"/>
              <a:ext cx="1028700" cy="852910"/>
            </a:xfrm>
            <a:prstGeom prst="frame">
              <a:avLst>
                <a:gd name="adj1" fmla="val 715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7445812" y="2155696"/>
              <a:ext cx="1088588" cy="802240"/>
              <a:chOff x="7445812" y="2155696"/>
              <a:chExt cx="1088588" cy="80224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29" t="41272" r="15951" b="11767"/>
              <a:stretch/>
            </p:blipFill>
            <p:spPr>
              <a:xfrm>
                <a:off x="7684574" y="2155696"/>
                <a:ext cx="849826" cy="751570"/>
              </a:xfrm>
              <a:prstGeom prst="rect">
                <a:avLst/>
              </a:prstGeom>
            </p:spPr>
          </p:pic>
          <p:sp>
            <p:nvSpPr>
              <p:cNvPr id="8" name="오른쪽 화살표 7"/>
              <p:cNvSpPr/>
              <p:nvPr/>
            </p:nvSpPr>
            <p:spPr>
              <a:xfrm>
                <a:off x="7445812" y="2155696"/>
                <a:ext cx="119774" cy="802240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3449418" y="4210051"/>
            <a:ext cx="3150038" cy="1756564"/>
            <a:chOff x="3514724" y="4210051"/>
            <a:chExt cx="3150038" cy="1756564"/>
          </a:xfrm>
        </p:grpSpPr>
        <p:sp>
          <p:nvSpPr>
            <p:cNvPr id="21" name="액자 20"/>
            <p:cNvSpPr/>
            <p:nvPr/>
          </p:nvSpPr>
          <p:spPr>
            <a:xfrm>
              <a:off x="3581400" y="4210051"/>
              <a:ext cx="2838449" cy="852910"/>
            </a:xfrm>
            <a:prstGeom prst="frame">
              <a:avLst>
                <a:gd name="adj1" fmla="val 715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14724" y="5143500"/>
              <a:ext cx="3150038" cy="823115"/>
              <a:chOff x="3514724" y="5143500"/>
              <a:chExt cx="3150038" cy="82311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87" t="20720" r="6631" b="13574"/>
              <a:stretch/>
            </p:blipFill>
            <p:spPr>
              <a:xfrm>
                <a:off x="3514724" y="5309390"/>
                <a:ext cx="3150038" cy="657225"/>
              </a:xfrm>
              <a:prstGeom prst="rect">
                <a:avLst/>
              </a:prstGeom>
            </p:spPr>
          </p:pic>
          <p:sp>
            <p:nvSpPr>
              <p:cNvPr id="9" name="아래쪽 화살표 8"/>
              <p:cNvSpPr/>
              <p:nvPr/>
            </p:nvSpPr>
            <p:spPr>
              <a:xfrm>
                <a:off x="4562475" y="5143500"/>
                <a:ext cx="923925" cy="85725"/>
              </a:xfrm>
              <a:prstGeom prst="down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3039380"/>
            <a:ext cx="5653656" cy="131588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60" y="3450485"/>
            <a:ext cx="5305425" cy="196600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6" y="5404562"/>
            <a:ext cx="7821116" cy="56205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534400" y="2239093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좋아요 하트로 표현하여</a:t>
            </a:r>
            <a:endParaRPr kumimoji="1"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직관성을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올렸다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00851" y="5551116"/>
            <a:ext cx="419858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평점을 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1~5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점까지를 설정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별의 채움의 정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도에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따라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1~5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점을 주어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직관성을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올렸다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</a:p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if, else if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이용하여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DB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값을 받아온다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5033" y="6053447"/>
            <a:ext cx="836511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Modal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과의 연동을 위해서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좋아요와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평점의 기능은 숨겨둔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iframe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에서 실행되도록 설정하였다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405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 animBg="1"/>
      <p:bldP spid="34" grpId="1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754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(4)Beer –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Search //more see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7" y="1782077"/>
            <a:ext cx="4709978" cy="3825795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3476625" y="1100137"/>
            <a:ext cx="4784469" cy="5419725"/>
            <a:chOff x="3476625" y="1100137"/>
            <a:chExt cx="4784469" cy="541972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841" y="1100137"/>
              <a:ext cx="2549253" cy="5419725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/>
            <p:nvPr/>
          </p:nvCxnSpPr>
          <p:spPr>
            <a:xfrm flipV="1">
              <a:off x="3476625" y="1159941"/>
              <a:ext cx="2305050" cy="2183334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3476625" y="3809999"/>
              <a:ext cx="2476500" cy="2638426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1909277" y="3343275"/>
            <a:ext cx="1634023" cy="466725"/>
            <a:chOff x="1909277" y="3343275"/>
            <a:chExt cx="1634023" cy="466725"/>
          </a:xfrm>
        </p:grpSpPr>
        <p:sp>
          <p:nvSpPr>
            <p:cNvPr id="4" name="액자 3"/>
            <p:cNvSpPr/>
            <p:nvPr/>
          </p:nvSpPr>
          <p:spPr>
            <a:xfrm>
              <a:off x="1909277" y="3343275"/>
              <a:ext cx="1634023" cy="466725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23978" y="3454985"/>
              <a:ext cx="7232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스타우</a:t>
              </a:r>
              <a:r>
                <a:rPr lang="ko-KR" altLang="en-US" sz="11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트</a:t>
              </a:r>
              <a:endParaRPr kumimoji="1" lang="ko-KR" altLang="en-US" sz="11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8" y="3810000"/>
            <a:ext cx="4709978" cy="2298105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2209800" y="260572"/>
            <a:ext cx="8036315" cy="5787803"/>
            <a:chOff x="2209800" y="260572"/>
            <a:chExt cx="8036315" cy="5787803"/>
          </a:xfrm>
        </p:grpSpPr>
        <p:sp>
          <p:nvSpPr>
            <p:cNvPr id="30" name="액자 29"/>
            <p:cNvSpPr/>
            <p:nvPr/>
          </p:nvSpPr>
          <p:spPr>
            <a:xfrm>
              <a:off x="2209800" y="5695950"/>
              <a:ext cx="1133475" cy="352425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191" y="260572"/>
              <a:ext cx="4781924" cy="4229100"/>
            </a:xfrm>
            <a:prstGeom prst="rect">
              <a:avLst/>
            </a:prstGeom>
          </p:spPr>
        </p:pic>
        <p:cxnSp>
          <p:nvCxnSpPr>
            <p:cNvPr id="34" name="직선 화살표 연결선 33"/>
            <p:cNvCxnSpPr/>
            <p:nvPr/>
          </p:nvCxnSpPr>
          <p:spPr>
            <a:xfrm flipV="1">
              <a:off x="3343275" y="260572"/>
              <a:ext cx="2120916" cy="543537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4460978" y="1782077"/>
            <a:ext cx="7297168" cy="4107021"/>
            <a:chOff x="4460978" y="2413566"/>
            <a:chExt cx="7297168" cy="4107021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978" y="5072585"/>
              <a:ext cx="7297168" cy="1448002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978" y="2413566"/>
              <a:ext cx="4477375" cy="914528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978" y="3248025"/>
              <a:ext cx="5258534" cy="1933845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8667750" y="1328321"/>
            <a:ext cx="315983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검색시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검색 결과 페이지로 이동</a:t>
            </a:r>
            <a:endParaRPr kumimoji="1"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하며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한글이름</a:t>
            </a:r>
            <a:r>
              <a:rPr lang="en-US" altLang="ko-KR" sz="16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과 영어이름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두개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다 검색이 가능하도록 설정하였다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lang="en-US" altLang="ko-KR" sz="16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21257" y="6024146"/>
            <a:ext cx="790633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기본적으로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개의 맥주보기를 제공하며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더보기를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누를시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개의 맥주정보가 더 제공된다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4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143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(4)Beer-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Rank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62" y="1591580"/>
            <a:ext cx="5258170" cy="3864191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548640" y="3523675"/>
            <a:ext cx="748937" cy="377617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913119" y="1253026"/>
            <a:ext cx="5190310" cy="5221257"/>
            <a:chOff x="5913119" y="1253026"/>
            <a:chExt cx="5190310" cy="522125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674" y="1253026"/>
              <a:ext cx="4853755" cy="4738189"/>
            </a:xfrm>
            <a:prstGeom prst="rect">
              <a:avLst/>
            </a:prstGeom>
          </p:spPr>
        </p:pic>
        <p:sp>
          <p:nvSpPr>
            <p:cNvPr id="7" name="오른쪽 화살표 6"/>
            <p:cNvSpPr/>
            <p:nvPr/>
          </p:nvSpPr>
          <p:spPr>
            <a:xfrm>
              <a:off x="5913119" y="1798320"/>
              <a:ext cx="226423" cy="249936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54953" y="6135729"/>
              <a:ext cx="3611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맥주 평점을 토대로 랭킹을 구현하였다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cxnSp>
        <p:nvCxnSpPr>
          <p:cNvPr id="11" name="직선 화살표 연결선 10"/>
          <p:cNvCxnSpPr>
            <a:stCxn id="5" idx="3"/>
            <a:endCxn id="7" idx="1"/>
          </p:cNvCxnSpPr>
          <p:nvPr/>
        </p:nvCxnSpPr>
        <p:spPr>
          <a:xfrm flipV="1">
            <a:off x="1297577" y="3048000"/>
            <a:ext cx="4615542" cy="66448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269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1737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" y="1809750"/>
            <a:ext cx="5237781" cy="434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15" y="1809749"/>
            <a:ext cx="4574210" cy="435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6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080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Page-Top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7503" y="2087806"/>
            <a:ext cx="3689293" cy="4129619"/>
            <a:chOff x="307503" y="1678231"/>
            <a:chExt cx="3689293" cy="4129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03" y="1678231"/>
              <a:ext cx="3689293" cy="6167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03" y="2294938"/>
              <a:ext cx="3689293" cy="3512912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072996" y="2086104"/>
            <a:ext cx="3689293" cy="1909691"/>
            <a:chOff x="4072996" y="1676529"/>
            <a:chExt cx="3689293" cy="19096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2996" y="1676529"/>
              <a:ext cx="3689293" cy="61182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2996" y="2285413"/>
              <a:ext cx="3689293" cy="1300807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7854421" y="2093291"/>
            <a:ext cx="3689293" cy="4105567"/>
            <a:chOff x="7854421" y="1683716"/>
            <a:chExt cx="3689293" cy="410556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21" y="1683716"/>
              <a:ext cx="3689293" cy="61122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421" y="2294938"/>
              <a:ext cx="3689293" cy="349434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76249" y="1591580"/>
            <a:ext cx="7213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대분류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/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중분류를 구별하였으며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각 중분류에 대한 리뷰가 나오도록 설정하였다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083166" y="4451684"/>
            <a:ext cx="3724625" cy="1530015"/>
            <a:chOff x="4083166" y="4451684"/>
            <a:chExt cx="3724625" cy="1530015"/>
          </a:xfrm>
        </p:grpSpPr>
        <p:sp>
          <p:nvSpPr>
            <p:cNvPr id="16" name="왼쪽 화살표 15"/>
            <p:cNvSpPr/>
            <p:nvPr/>
          </p:nvSpPr>
          <p:spPr>
            <a:xfrm>
              <a:off x="7623407" y="4451684"/>
              <a:ext cx="184384" cy="1530015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83166" y="4924303"/>
              <a:ext cx="36606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All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을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누를시에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모든 맥주의 리뷰가 나오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도록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설정하였다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912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390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Page-Middle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68" y="1917937"/>
            <a:ext cx="5611539" cy="36444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582055"/>
            <a:ext cx="8095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첫 리뷰 페이지를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들어가게되면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Hot issue(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가장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좋아요가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많은 리뷰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게시글로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띄워준다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87107" y="1917937"/>
            <a:ext cx="5572530" cy="4008291"/>
            <a:chOff x="5987107" y="1917937"/>
            <a:chExt cx="5572530" cy="40082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107" y="1917937"/>
              <a:ext cx="5572530" cy="368901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814427" y="5587674"/>
              <a:ext cx="47452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목록에서 제목을 클릭하게 되면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게시글을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뿌려준다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5568" y="2185916"/>
            <a:ext cx="5525813" cy="3768887"/>
            <a:chOff x="375568" y="2185916"/>
            <a:chExt cx="5525813" cy="376888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68" y="2185916"/>
              <a:ext cx="5272757" cy="3153056"/>
            </a:xfrm>
            <a:prstGeom prst="rect">
              <a:avLst/>
            </a:prstGeom>
          </p:spPr>
        </p:pic>
        <p:sp>
          <p:nvSpPr>
            <p:cNvPr id="9" name="왼쪽 화살표 8"/>
            <p:cNvSpPr/>
            <p:nvPr/>
          </p:nvSpPr>
          <p:spPr>
            <a:xfrm>
              <a:off x="5743574" y="2368554"/>
              <a:ext cx="157807" cy="2724150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5568" y="5616249"/>
              <a:ext cx="46842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사진이 들어간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게시글도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정상적으로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뿌려주게된다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912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390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Page-Middle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1582055"/>
            <a:ext cx="7045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로그인을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하지 않으면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좋아요</a:t>
            </a:r>
            <a:r>
              <a:rPr lang="en-US" altLang="ko-KR" sz="16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평점 및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대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기능이 작동하지 않는다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</a:p>
          <a:p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로그인을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요구하는 글과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 tag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로그인이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가능 하게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설정 하였다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1" y="2281130"/>
            <a:ext cx="4798705" cy="30623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55" y="2281130"/>
            <a:ext cx="4605069" cy="3062395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122834" y="3067050"/>
            <a:ext cx="487266" cy="228600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038725" y="2590800"/>
            <a:ext cx="409575" cy="199072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8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1944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구성원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3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4078379" y="1761407"/>
            <a:ext cx="4061205" cy="3538548"/>
            <a:chOff x="3082545" y="1400175"/>
            <a:chExt cx="5785384" cy="5040834"/>
          </a:xfrm>
        </p:grpSpPr>
        <p:sp>
          <p:nvSpPr>
            <p:cNvPr id="48" name="타원 47"/>
            <p:cNvSpPr/>
            <p:nvPr/>
          </p:nvSpPr>
          <p:spPr>
            <a:xfrm>
              <a:off x="3356853" y="1400175"/>
              <a:ext cx="5040834" cy="504083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794" r="89691">
                          <a14:foregroundMark x1="51804" y1="10537" x2="51804" y2="10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100" y="2611874"/>
              <a:ext cx="2221550" cy="288000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9873" r="89809">
                          <a14:foregroundMark x1="52229" y1="7662" x2="46497" y2="115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2545" y="2611874"/>
              <a:ext cx="1776660" cy="288000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794" r="89691">
                          <a14:foregroundMark x1="51804" y1="10537" x2="51804" y2="10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8075" y="2611874"/>
              <a:ext cx="2221550" cy="288000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794" r="89691">
                          <a14:foregroundMark x1="51804" y1="10537" x2="51804" y2="10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379" y="2611874"/>
              <a:ext cx="2221550" cy="2880000"/>
            </a:xfrm>
            <a:prstGeom prst="rect">
              <a:avLst/>
            </a:prstGeom>
          </p:spPr>
        </p:pic>
      </p:grpSp>
      <p:sp>
        <p:nvSpPr>
          <p:cNvPr id="50" name="타원 49"/>
          <p:cNvSpPr/>
          <p:nvPr/>
        </p:nvSpPr>
        <p:spPr>
          <a:xfrm>
            <a:off x="4433121" y="2542219"/>
            <a:ext cx="156690" cy="15669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5289339" y="4660114"/>
            <a:ext cx="156690" cy="15669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673213" y="4669887"/>
            <a:ext cx="156690" cy="15669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7491051" y="2586754"/>
            <a:ext cx="156690" cy="15669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78674" y="1524000"/>
            <a:ext cx="46219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팀장 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김상현</a:t>
            </a:r>
            <a:endParaRPr kumimoji="1"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전체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Css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, DB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설계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로그인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&amp;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회원가입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Model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설계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요청게시판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맥주랭킹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 평점 좋아요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</a:t>
            </a: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DB Model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설계 등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78674" y="5299955"/>
            <a:ext cx="4447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팀원 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김동규</a:t>
            </a:r>
            <a:endParaRPr kumimoji="1"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DB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페이지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DB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입력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 검색기능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</a:t>
            </a: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 </a:t>
            </a:r>
            <a:r>
              <a:rPr kumimoji="1"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MyPage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디자인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DB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설계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전체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css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좋아요등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05422" y="5299954"/>
            <a:ext cx="4804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팀원 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강준구</a:t>
            </a:r>
            <a:endParaRPr kumimoji="1"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-Index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페이지 기능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MyPage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기능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관리자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Page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기능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전체 </a:t>
            </a:r>
            <a:r>
              <a:rPr kumimoji="1"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Css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DB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설계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최고의 리뷰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 기능 등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174793" y="1233455"/>
            <a:ext cx="4424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팀원 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김상목</a:t>
            </a:r>
            <a:endParaRPr kumimoji="1"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-DB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설계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리뷰게시판 기능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글쓰기 수정 삭제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글 좋아요 평점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좋아요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대댓글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핫이슈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카테고리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List ,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회원가입 등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64" name="꺾인 연결선 63"/>
          <p:cNvCxnSpPr>
            <a:stCxn id="50" idx="3"/>
            <a:endCxn id="59" idx="2"/>
          </p:cNvCxnSpPr>
          <p:nvPr/>
        </p:nvCxnSpPr>
        <p:spPr>
          <a:xfrm rot="5400000" flipH="1">
            <a:off x="3485476" y="1705370"/>
            <a:ext cx="74744" cy="1866441"/>
          </a:xfrm>
          <a:prstGeom prst="bentConnector3">
            <a:avLst>
              <a:gd name="adj1" fmla="val -173428"/>
            </a:avLst>
          </a:prstGeom>
          <a:ln w="127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56" idx="3"/>
            <a:endCxn id="60" idx="0"/>
          </p:cNvCxnSpPr>
          <p:nvPr/>
        </p:nvCxnSpPr>
        <p:spPr>
          <a:xfrm rot="5400000">
            <a:off x="3654210" y="3641879"/>
            <a:ext cx="506098" cy="2810054"/>
          </a:xfrm>
          <a:prstGeom prst="bentConnector3">
            <a:avLst/>
          </a:prstGeom>
          <a:ln w="127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57" idx="4"/>
            <a:endCxn id="61" idx="0"/>
          </p:cNvCxnSpPr>
          <p:nvPr/>
        </p:nvCxnSpPr>
        <p:spPr>
          <a:xfrm rot="16200000" flipH="1">
            <a:off x="7992820" y="3585315"/>
            <a:ext cx="473377" cy="2955900"/>
          </a:xfrm>
          <a:prstGeom prst="bentConnector3">
            <a:avLst/>
          </a:prstGeom>
          <a:ln w="127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58" idx="1"/>
            <a:endCxn id="62" idx="2"/>
          </p:cNvCxnSpPr>
          <p:nvPr/>
        </p:nvCxnSpPr>
        <p:spPr>
          <a:xfrm rot="5400000" flipH="1" flipV="1">
            <a:off x="8301034" y="1523637"/>
            <a:ext cx="299028" cy="1873100"/>
          </a:xfrm>
          <a:prstGeom prst="bentConnector3">
            <a:avLst/>
          </a:prstGeom>
          <a:ln w="127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92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300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Page-Middle-Login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3" y="1591580"/>
            <a:ext cx="7053245" cy="432796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657850" y="1621060"/>
            <a:ext cx="5577198" cy="2627347"/>
            <a:chOff x="5657850" y="1621060"/>
            <a:chExt cx="5577198" cy="262734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041" y="1621060"/>
              <a:ext cx="2791215" cy="514422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>
              <a:endCxn id="6" idx="1"/>
            </p:cNvCxnSpPr>
            <p:nvPr/>
          </p:nvCxnSpPr>
          <p:spPr>
            <a:xfrm flipV="1">
              <a:off x="5657850" y="1878271"/>
              <a:ext cx="1957191" cy="57917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516" y="2409825"/>
              <a:ext cx="3629532" cy="1838582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640731" y="4376321"/>
            <a:ext cx="3880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좋아요 하트를 누르게 되면 채워지며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Reviewlike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table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 </a:t>
            </a:r>
            <a:r>
              <a:rPr kumimoji="1"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usernum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과</a:t>
            </a:r>
            <a:endParaRPr kumimoji="1"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Reviewnum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을 참고하여</a:t>
            </a:r>
            <a:r>
              <a:rPr lang="en-US" altLang="ko-KR" sz="16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data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 저장된다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315075" y="1277783"/>
            <a:ext cx="5791175" cy="1590897"/>
            <a:chOff x="6315075" y="1277783"/>
            <a:chExt cx="5791175" cy="159089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717" y="1277783"/>
              <a:ext cx="4715533" cy="1590897"/>
            </a:xfrm>
            <a:prstGeom prst="rect">
              <a:avLst/>
            </a:prstGeom>
          </p:spPr>
        </p:pic>
        <p:cxnSp>
          <p:nvCxnSpPr>
            <p:cNvPr id="21" name="직선 화살표 연결선 20"/>
            <p:cNvCxnSpPr/>
            <p:nvPr/>
          </p:nvCxnSpPr>
          <p:spPr>
            <a:xfrm flipV="1">
              <a:off x="6315075" y="2305050"/>
              <a:ext cx="1325656" cy="15240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7368677" y="2868680"/>
            <a:ext cx="4424914" cy="2503303"/>
            <a:chOff x="7368677" y="2868680"/>
            <a:chExt cx="4424914" cy="250330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8677" y="3124831"/>
              <a:ext cx="4424914" cy="2247152"/>
            </a:xfrm>
            <a:prstGeom prst="rect">
              <a:avLst/>
            </a:prstGeom>
          </p:spPr>
        </p:pic>
        <p:sp>
          <p:nvSpPr>
            <p:cNvPr id="22" name="아래쪽 화살표 21"/>
            <p:cNvSpPr/>
            <p:nvPr/>
          </p:nvSpPr>
          <p:spPr>
            <a:xfrm>
              <a:off x="8086725" y="2868680"/>
              <a:ext cx="2914650" cy="256151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390718" y="5580993"/>
            <a:ext cx="46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1~5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점까지만 입력되게 하였으며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그이상</a:t>
            </a:r>
            <a:r>
              <a:rPr lang="en-US" altLang="ko-KR" sz="16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이하를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입력할시에는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경고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alert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이 나오며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실행되지않는다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336979" y="1621636"/>
            <a:ext cx="4589961" cy="3831903"/>
            <a:chOff x="7403654" y="1621636"/>
            <a:chExt cx="4589961" cy="3831903"/>
          </a:xfrm>
        </p:grpSpPr>
        <p:grpSp>
          <p:nvGrpSpPr>
            <p:cNvPr id="30" name="그룹 29"/>
            <p:cNvGrpSpPr/>
            <p:nvPr/>
          </p:nvGrpSpPr>
          <p:grpSpPr>
            <a:xfrm>
              <a:off x="7911956" y="1621636"/>
              <a:ext cx="4081659" cy="2634476"/>
              <a:chOff x="2763804" y="1277783"/>
              <a:chExt cx="4848902" cy="3110592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3804" y="1277783"/>
                <a:ext cx="2791215" cy="514422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3804" y="1786770"/>
                <a:ext cx="2067213" cy="647790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3804" y="2381250"/>
                <a:ext cx="1933845" cy="609685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3804" y="2921320"/>
                <a:ext cx="4848902" cy="1467055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911449" y="4376321"/>
              <a:ext cx="364394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평점과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좋아요는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개별적으로 작동하며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</a:t>
              </a: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 취소 및 평점 취소가 가능하다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</a:p>
            <a:p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1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명의 유저당 한 리뷰에 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1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번의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좋아요와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평점을 부여할 수 있다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(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중복 불가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).</a:t>
              </a:r>
            </a:p>
          </p:txBody>
        </p:sp>
        <p:sp>
          <p:nvSpPr>
            <p:cNvPr id="32" name="오른쪽 화살표 31"/>
            <p:cNvSpPr/>
            <p:nvPr/>
          </p:nvSpPr>
          <p:spPr>
            <a:xfrm>
              <a:off x="7403654" y="2052716"/>
              <a:ext cx="403723" cy="331926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357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5" grpId="0"/>
      <p:bldP spid="2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418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Page-Middle-Login-Like&amp;Score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3" y="1591580"/>
            <a:ext cx="7053245" cy="432796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308828" y="260572"/>
            <a:ext cx="5492647" cy="4822255"/>
            <a:chOff x="4841978" y="224551"/>
            <a:chExt cx="6868484" cy="603016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743" y="224551"/>
              <a:ext cx="4324954" cy="273405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978" y="2958608"/>
              <a:ext cx="6868484" cy="329611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259126" y="5088829"/>
            <a:ext cx="4428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각 프로세스는 </a:t>
            </a:r>
            <a:r>
              <a:rPr kumimoji="1"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Proc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의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JSP page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에서 실행되며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</a:t>
            </a: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삭제 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삽입이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같은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Proc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에서 실행된다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27235" y="1562751"/>
            <a:ext cx="6921653" cy="4818923"/>
            <a:chOff x="2809185" y="1384203"/>
            <a:chExt cx="6439590" cy="448330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185" y="1562041"/>
              <a:ext cx="6439590" cy="430546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965" y="1384203"/>
              <a:ext cx="4908285" cy="430000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7370951" y="5690942"/>
            <a:ext cx="4299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좋아요와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평점의 기능은 자기자신이 리뷰를 쓴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당사자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일때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에는 활성화 되지 않는다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204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3606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Page-Middle-Login-Reply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3" y="1591580"/>
            <a:ext cx="7053245" cy="432796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19075" y="4194687"/>
            <a:ext cx="7410222" cy="2006088"/>
            <a:chOff x="219075" y="4194687"/>
            <a:chExt cx="7410222" cy="20060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72" y="4302381"/>
              <a:ext cx="7367225" cy="1898394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219075" y="4194687"/>
              <a:ext cx="1512281" cy="69594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47675" y="4369056"/>
            <a:ext cx="11015739" cy="981906"/>
            <a:chOff x="447675" y="4369056"/>
            <a:chExt cx="11015739" cy="981906"/>
          </a:xfrm>
        </p:grpSpPr>
        <p:sp>
          <p:nvSpPr>
            <p:cNvPr id="11" name="TextBox 10"/>
            <p:cNvSpPr txBox="1"/>
            <p:nvPr/>
          </p:nvSpPr>
          <p:spPr>
            <a:xfrm>
              <a:off x="8175334" y="4766187"/>
              <a:ext cx="328808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댓글보기를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클릭 시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출력 창을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열고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닫을수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있다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447675" y="4369056"/>
              <a:ext cx="7727659" cy="689519"/>
              <a:chOff x="447675" y="4369056"/>
              <a:chExt cx="7727659" cy="689519"/>
            </a:xfrm>
          </p:grpSpPr>
          <p:sp>
            <p:nvSpPr>
              <p:cNvPr id="7" name="액자 6"/>
              <p:cNvSpPr/>
              <p:nvPr/>
            </p:nvSpPr>
            <p:spPr>
              <a:xfrm>
                <a:off x="447675" y="4369056"/>
                <a:ext cx="847725" cy="269619"/>
              </a:xfrm>
              <a:prstGeom prst="fram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꺾인 연결선 11"/>
              <p:cNvCxnSpPr>
                <a:endCxn id="11" idx="1"/>
              </p:cNvCxnSpPr>
              <p:nvPr/>
            </p:nvCxnSpPr>
            <p:spPr>
              <a:xfrm>
                <a:off x="1295400" y="4503865"/>
                <a:ext cx="6879934" cy="554710"/>
              </a:xfrm>
              <a:prstGeom prst="bentConnector3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그룹 16"/>
          <p:cNvGrpSpPr/>
          <p:nvPr/>
        </p:nvGrpSpPr>
        <p:grpSpPr>
          <a:xfrm>
            <a:off x="5086350" y="3807885"/>
            <a:ext cx="6821096" cy="584775"/>
            <a:chOff x="5086350" y="3807885"/>
            <a:chExt cx="6821096" cy="584775"/>
          </a:xfrm>
        </p:grpSpPr>
        <p:sp>
          <p:nvSpPr>
            <p:cNvPr id="3" name="액자 2"/>
            <p:cNvSpPr/>
            <p:nvPr/>
          </p:nvSpPr>
          <p:spPr>
            <a:xfrm>
              <a:off x="5086350" y="3822238"/>
              <a:ext cx="2419349" cy="546818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175334" y="3807885"/>
              <a:ext cx="3732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하단에 총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좋아요를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출력해주며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평점을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합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한 후에 출력해준다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</a:p>
          </p:txBody>
        </p:sp>
        <p:cxnSp>
          <p:nvCxnSpPr>
            <p:cNvPr id="16" name="직선 화살표 연결선 15"/>
            <p:cNvCxnSpPr>
              <a:stCxn id="3" idx="3"/>
              <a:endCxn id="5" idx="1"/>
            </p:cNvCxnSpPr>
            <p:nvPr/>
          </p:nvCxnSpPr>
          <p:spPr>
            <a:xfrm>
              <a:off x="7505699" y="4095647"/>
              <a:ext cx="669635" cy="462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2218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3606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Page-Middle-Login-Reply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1" y="1591580"/>
            <a:ext cx="6235839" cy="1193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83102" y="4592048"/>
            <a:ext cx="28729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댓글을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작성후에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입력완료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할시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작성 성공</a:t>
            </a:r>
            <a:r>
              <a:rPr lang="en-US" altLang="ko-KR" sz="16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알람과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함께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댓글이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입력된다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자기자신의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댓글에는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좋아요 대신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표시의 삭제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버튼이 활성화된다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41161" y="2784695"/>
            <a:ext cx="3900353" cy="1529443"/>
            <a:chOff x="241161" y="2784695"/>
            <a:chExt cx="3900353" cy="152944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61" y="2994246"/>
              <a:ext cx="3900353" cy="1319892"/>
            </a:xfrm>
            <a:prstGeom prst="rect">
              <a:avLst/>
            </a:prstGeom>
          </p:spPr>
        </p:pic>
        <p:sp>
          <p:nvSpPr>
            <p:cNvPr id="5" name="아래쪽 화살표 4"/>
            <p:cNvSpPr/>
            <p:nvPr/>
          </p:nvSpPr>
          <p:spPr>
            <a:xfrm>
              <a:off x="1090181" y="2784695"/>
              <a:ext cx="1833994" cy="11090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62072" y="4395097"/>
            <a:ext cx="7557953" cy="1844829"/>
            <a:chOff x="262072" y="4395097"/>
            <a:chExt cx="7557953" cy="184482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72" y="4513830"/>
              <a:ext cx="7557953" cy="1726096"/>
            </a:xfrm>
            <a:prstGeom prst="rect">
              <a:avLst/>
            </a:prstGeom>
          </p:spPr>
        </p:pic>
        <p:sp>
          <p:nvSpPr>
            <p:cNvPr id="17" name="아래쪽 화살표 16"/>
            <p:cNvSpPr/>
            <p:nvPr/>
          </p:nvSpPr>
          <p:spPr>
            <a:xfrm>
              <a:off x="1062193" y="4395097"/>
              <a:ext cx="1833994" cy="11090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291845" y="2994245"/>
            <a:ext cx="4427708" cy="3025555"/>
            <a:chOff x="5291845" y="2994245"/>
            <a:chExt cx="4427708" cy="302555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1845" y="2994245"/>
              <a:ext cx="4427708" cy="1286609"/>
            </a:xfrm>
            <a:prstGeom prst="rect">
              <a:avLst/>
            </a:prstGeom>
          </p:spPr>
        </p:pic>
        <p:sp>
          <p:nvSpPr>
            <p:cNvPr id="7" name="위쪽 화살표 6"/>
            <p:cNvSpPr/>
            <p:nvPr/>
          </p:nvSpPr>
          <p:spPr>
            <a:xfrm>
              <a:off x="5991225" y="4395097"/>
              <a:ext cx="1962150" cy="118733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액자 20"/>
            <p:cNvSpPr/>
            <p:nvPr/>
          </p:nvSpPr>
          <p:spPr>
            <a:xfrm>
              <a:off x="6591300" y="5753100"/>
              <a:ext cx="315742" cy="266700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84422"/>
            <a:ext cx="4872681" cy="1607430"/>
          </a:xfrm>
          <a:prstGeom prst="rect">
            <a:avLst/>
          </a:prstGeom>
        </p:spPr>
      </p:pic>
      <p:sp>
        <p:nvSpPr>
          <p:cNvPr id="24" name="위쪽 화살표 23"/>
          <p:cNvSpPr/>
          <p:nvPr/>
        </p:nvSpPr>
        <p:spPr>
          <a:xfrm>
            <a:off x="10258425" y="2695575"/>
            <a:ext cx="323850" cy="169952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82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409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Page-Middle-Login-Reply-Like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3" y="1578318"/>
            <a:ext cx="6900728" cy="116230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529295" y="1228312"/>
            <a:ext cx="7430577" cy="4097685"/>
            <a:chOff x="4529295" y="1228312"/>
            <a:chExt cx="7430577" cy="4097685"/>
          </a:xfrm>
        </p:grpSpPr>
        <p:sp>
          <p:nvSpPr>
            <p:cNvPr id="27" name="TextBox 26"/>
            <p:cNvSpPr txBox="1"/>
            <p:nvPr/>
          </p:nvSpPr>
          <p:spPr>
            <a:xfrm>
              <a:off x="4529295" y="4495000"/>
              <a:ext cx="71102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댓글의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좋아요는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lang="en-US" altLang="ko-KR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Proc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를 넘어가 실행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되며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자신의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댓글에는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좋아요를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할수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없게 설정해두었다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Table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의 </a:t>
              </a:r>
              <a:r>
                <a:rPr kumimoji="1" lang="en-US" altLang="ko-KR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reviewLike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가 </a:t>
              </a:r>
              <a:r>
                <a:rPr kumimoji="1" lang="en-US" altLang="ko-KR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usernum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과 </a:t>
              </a:r>
              <a:r>
                <a:rPr kumimoji="1" lang="en-US" altLang="ko-KR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replnum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을 참고하여 증가한다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839" y="1228312"/>
              <a:ext cx="3696033" cy="202542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281756" y="2599654"/>
            <a:ext cx="8277313" cy="1610298"/>
            <a:chOff x="281756" y="2599654"/>
            <a:chExt cx="8277313" cy="161029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6" y="2645373"/>
              <a:ext cx="3523465" cy="105996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504" y="3800587"/>
              <a:ext cx="6637565" cy="409365"/>
            </a:xfrm>
            <a:prstGeom prst="rect">
              <a:avLst/>
            </a:prstGeom>
          </p:spPr>
        </p:pic>
        <p:sp>
          <p:nvSpPr>
            <p:cNvPr id="26" name="아래쪽 화살표 25"/>
            <p:cNvSpPr/>
            <p:nvPr/>
          </p:nvSpPr>
          <p:spPr>
            <a:xfrm>
              <a:off x="828675" y="2599654"/>
              <a:ext cx="2505075" cy="45719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아래쪽 화살표 28"/>
            <p:cNvSpPr/>
            <p:nvPr/>
          </p:nvSpPr>
          <p:spPr>
            <a:xfrm>
              <a:off x="2895600" y="3705337"/>
              <a:ext cx="2505075" cy="45719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06936" y="4209952"/>
            <a:ext cx="6900728" cy="2552798"/>
            <a:chOff x="5106936" y="4209952"/>
            <a:chExt cx="6900728" cy="255279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9" y="4314727"/>
              <a:ext cx="3676977" cy="119154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936" y="5600445"/>
              <a:ext cx="6900728" cy="1162305"/>
            </a:xfrm>
            <a:prstGeom prst="rect">
              <a:avLst/>
            </a:prstGeom>
          </p:spPr>
        </p:pic>
        <p:sp>
          <p:nvSpPr>
            <p:cNvPr id="33" name="아래쪽 화살표 32"/>
            <p:cNvSpPr/>
            <p:nvPr/>
          </p:nvSpPr>
          <p:spPr>
            <a:xfrm>
              <a:off x="6686550" y="4209952"/>
              <a:ext cx="2628900" cy="45719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아래쪽 화살표 33"/>
            <p:cNvSpPr/>
            <p:nvPr/>
          </p:nvSpPr>
          <p:spPr>
            <a:xfrm>
              <a:off x="6686550" y="5506272"/>
              <a:ext cx="2628900" cy="45719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도넛 38"/>
          <p:cNvSpPr/>
          <p:nvPr/>
        </p:nvSpPr>
        <p:spPr>
          <a:xfrm>
            <a:off x="7448550" y="3848114"/>
            <a:ext cx="333263" cy="333263"/>
          </a:xfrm>
          <a:prstGeom prst="donut">
            <a:avLst>
              <a:gd name="adj" fmla="val 7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8" y="4416893"/>
            <a:ext cx="3846488" cy="144098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1" y="4426548"/>
            <a:ext cx="3887744" cy="117389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67051" y="5681244"/>
            <a:ext cx="4275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좋아요를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취소하면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table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의 값이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사라지게된다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388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379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Page-Middle-Login-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Rereply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5" y="1539890"/>
            <a:ext cx="5715602" cy="17920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98605" y="3383379"/>
            <a:ext cx="5715602" cy="3093678"/>
            <a:chOff x="298605" y="3383379"/>
            <a:chExt cx="5715602" cy="309367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575" y="3576205"/>
              <a:ext cx="3017662" cy="96727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05" y="4824201"/>
              <a:ext cx="5715602" cy="1652856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>
              <a:off x="2232481" y="3383379"/>
              <a:ext cx="1847850" cy="125664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아래쪽 화살표 31"/>
            <p:cNvSpPr/>
            <p:nvPr/>
          </p:nvSpPr>
          <p:spPr>
            <a:xfrm>
              <a:off x="2232481" y="4621629"/>
              <a:ext cx="1847850" cy="125664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92667" y="5749407"/>
            <a:ext cx="501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자신이 작성한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대댓글은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삭제할 수 있는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버튼이 나오며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삭제가 가능하다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7150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3674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Page-Middle-Login-delete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83" y="1700148"/>
            <a:ext cx="4748019" cy="806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83" y="2635956"/>
            <a:ext cx="6053517" cy="8647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41" y="1591580"/>
            <a:ext cx="3801056" cy="8872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41" y="2635956"/>
            <a:ext cx="3922374" cy="1217906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85383" y="4114800"/>
            <a:ext cx="8352612" cy="1995184"/>
            <a:chOff x="385383" y="4114800"/>
            <a:chExt cx="8352612" cy="1995184"/>
          </a:xfrm>
        </p:grpSpPr>
        <p:sp>
          <p:nvSpPr>
            <p:cNvPr id="10" name="TextBox 9"/>
            <p:cNvSpPr txBox="1"/>
            <p:nvPr/>
          </p:nvSpPr>
          <p:spPr>
            <a:xfrm>
              <a:off x="385383" y="5525209"/>
              <a:ext cx="55724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리뷰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게시글과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댓글의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table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에 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State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를 추가하여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</a:p>
            <a:p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삭제시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삭제가아닌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state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에 변동을 줘서 숨겨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두게 설정하였다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85383" y="4199470"/>
              <a:ext cx="8352612" cy="1083045"/>
              <a:chOff x="2452353" y="5367034"/>
              <a:chExt cx="8352612" cy="1083045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47"/>
              <a:stretch/>
            </p:blipFill>
            <p:spPr>
              <a:xfrm>
                <a:off x="2452353" y="5367034"/>
                <a:ext cx="8352612" cy="5197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678"/>
              <a:stretch/>
            </p:blipFill>
            <p:spPr>
              <a:xfrm>
                <a:off x="2452353" y="5844590"/>
                <a:ext cx="8352608" cy="605489"/>
              </a:xfrm>
              <a:prstGeom prst="rect">
                <a:avLst/>
              </a:prstGeom>
            </p:spPr>
          </p:pic>
        </p:grpSp>
        <p:sp>
          <p:nvSpPr>
            <p:cNvPr id="16" name="아래쪽 화살표 15"/>
            <p:cNvSpPr/>
            <p:nvPr/>
          </p:nvSpPr>
          <p:spPr>
            <a:xfrm>
              <a:off x="3505200" y="4114800"/>
              <a:ext cx="3724275" cy="1524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2001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888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Page-bottom-List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37" y="1799127"/>
            <a:ext cx="4980687" cy="478264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400674" y="1986974"/>
            <a:ext cx="5248982" cy="584775"/>
            <a:chOff x="5400674" y="1986974"/>
            <a:chExt cx="5248982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6505573" y="1986974"/>
              <a:ext cx="4144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로그인시 자기자신이 작성한 리뷰에 대해서는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수정 삭제가 가능하다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sp>
          <p:nvSpPr>
            <p:cNvPr id="5" name="도넛 4"/>
            <p:cNvSpPr/>
            <p:nvPr/>
          </p:nvSpPr>
          <p:spPr>
            <a:xfrm>
              <a:off x="5400674" y="2041237"/>
              <a:ext cx="476250" cy="476250"/>
            </a:xfrm>
            <a:prstGeom prst="donut">
              <a:avLst>
                <a:gd name="adj" fmla="val 754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꺾인 연결선 21"/>
            <p:cNvCxnSpPr>
              <a:stCxn id="5" idx="6"/>
            </p:cNvCxnSpPr>
            <p:nvPr/>
          </p:nvCxnSpPr>
          <p:spPr>
            <a:xfrm>
              <a:off x="5876924" y="2279362"/>
              <a:ext cx="628649" cy="130463"/>
            </a:xfrm>
            <a:prstGeom prst="bentConnector3">
              <a:avLst>
                <a:gd name="adj1" fmla="val 48485"/>
              </a:avLst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2209800" y="2821573"/>
            <a:ext cx="8977629" cy="693152"/>
            <a:chOff x="2209800" y="2821573"/>
            <a:chExt cx="8977629" cy="693152"/>
          </a:xfrm>
        </p:grpSpPr>
        <p:sp>
          <p:nvSpPr>
            <p:cNvPr id="25" name="도넛 24"/>
            <p:cNvSpPr/>
            <p:nvPr/>
          </p:nvSpPr>
          <p:spPr>
            <a:xfrm>
              <a:off x="2209800" y="3076575"/>
              <a:ext cx="438150" cy="438150"/>
            </a:xfrm>
            <a:prstGeom prst="donut">
              <a:avLst>
                <a:gd name="adj" fmla="val 978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91299" y="2821573"/>
              <a:ext cx="45961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게시글의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좋아요 숫자를 카테고리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표시옆에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넣어서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얼마나 많은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좋아요를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받고 있는지 표시해준다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cxnSp>
          <p:nvCxnSpPr>
            <p:cNvPr id="28" name="꺾인 연결선 27"/>
            <p:cNvCxnSpPr>
              <a:stCxn id="25" idx="6"/>
              <a:endCxn id="26" idx="1"/>
            </p:cNvCxnSpPr>
            <p:nvPr/>
          </p:nvCxnSpPr>
          <p:spPr>
            <a:xfrm flipV="1">
              <a:off x="2647950" y="3113961"/>
              <a:ext cx="3943349" cy="181689"/>
            </a:xfrm>
            <a:prstGeom prst="bentConnector3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3" t="1" b="50000"/>
          <a:stretch/>
        </p:blipFill>
        <p:spPr>
          <a:xfrm>
            <a:off x="866774" y="1532843"/>
            <a:ext cx="4249034" cy="266284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3039358" y="3514725"/>
            <a:ext cx="8099372" cy="799551"/>
            <a:chOff x="3039358" y="3514725"/>
            <a:chExt cx="8099372" cy="799551"/>
          </a:xfrm>
        </p:grpSpPr>
        <p:sp>
          <p:nvSpPr>
            <p:cNvPr id="31" name="도넛 30"/>
            <p:cNvSpPr/>
            <p:nvPr/>
          </p:nvSpPr>
          <p:spPr>
            <a:xfrm>
              <a:off x="3039358" y="3876126"/>
              <a:ext cx="438150" cy="438150"/>
            </a:xfrm>
            <a:prstGeom prst="donut">
              <a:avLst>
                <a:gd name="adj" fmla="val 978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83664" y="3514725"/>
              <a:ext cx="44550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제목을 누르면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게시글로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이동할수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있게 설정했다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cxnSp>
          <p:nvCxnSpPr>
            <p:cNvPr id="34" name="꺾인 연결선 33"/>
            <p:cNvCxnSpPr>
              <a:stCxn id="31" idx="6"/>
              <a:endCxn id="32" idx="1"/>
            </p:cNvCxnSpPr>
            <p:nvPr/>
          </p:nvCxnSpPr>
          <p:spPr>
            <a:xfrm flipV="1">
              <a:off x="3477508" y="3684002"/>
              <a:ext cx="3206156" cy="411199"/>
            </a:xfrm>
            <a:prstGeom prst="bentConnector3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4251815" y="4190451"/>
            <a:ext cx="7542997" cy="2505075"/>
            <a:chOff x="4251815" y="4190451"/>
            <a:chExt cx="7542997" cy="2505075"/>
          </a:xfrm>
        </p:grpSpPr>
        <p:sp>
          <p:nvSpPr>
            <p:cNvPr id="36" name="도넛 35"/>
            <p:cNvSpPr/>
            <p:nvPr/>
          </p:nvSpPr>
          <p:spPr>
            <a:xfrm>
              <a:off x="4251815" y="6257376"/>
              <a:ext cx="438150" cy="438150"/>
            </a:xfrm>
            <a:prstGeom prst="donut">
              <a:avLst>
                <a:gd name="adj" fmla="val 978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93736" y="4190451"/>
              <a:ext cx="51010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로그인 시에만 글쓰기 버튼이 활성화되며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로그인이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아닐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시 글쓰기 버튼 자체가 나타나지 않는다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cxnSp>
          <p:nvCxnSpPr>
            <p:cNvPr id="39" name="꺾인 연결선 38"/>
            <p:cNvCxnSpPr>
              <a:stCxn id="36" idx="6"/>
              <a:endCxn id="37" idx="1"/>
            </p:cNvCxnSpPr>
            <p:nvPr/>
          </p:nvCxnSpPr>
          <p:spPr>
            <a:xfrm flipV="1">
              <a:off x="4689965" y="4482839"/>
              <a:ext cx="2003771" cy="1993612"/>
            </a:xfrm>
            <a:prstGeom prst="bentConnector3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7072250" y="4959266"/>
            <a:ext cx="3439005" cy="1517185"/>
            <a:chOff x="7072250" y="4959266"/>
            <a:chExt cx="3439005" cy="151718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98" y="5895345"/>
              <a:ext cx="2572109" cy="581106"/>
            </a:xfrm>
            <a:prstGeom prst="rect">
              <a:avLst/>
            </a:prstGeom>
          </p:spPr>
        </p:pic>
        <p:sp>
          <p:nvSpPr>
            <p:cNvPr id="43" name="아래쪽 화살표 42"/>
            <p:cNvSpPr/>
            <p:nvPr/>
          </p:nvSpPr>
          <p:spPr>
            <a:xfrm>
              <a:off x="7686852" y="4959266"/>
              <a:ext cx="2209800" cy="24765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250" y="5482447"/>
              <a:ext cx="3439005" cy="45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980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266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Page-Write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4" y="1648730"/>
            <a:ext cx="4005941" cy="78471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2072" y="1733550"/>
            <a:ext cx="4128953" cy="4744359"/>
            <a:chOff x="262072" y="1733550"/>
            <a:chExt cx="4128953" cy="474435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84" y="2371592"/>
              <a:ext cx="4005941" cy="4106317"/>
            </a:xfrm>
            <a:prstGeom prst="rect">
              <a:avLst/>
            </a:prstGeom>
          </p:spPr>
        </p:pic>
        <p:sp>
          <p:nvSpPr>
            <p:cNvPr id="8" name="액자 7"/>
            <p:cNvSpPr/>
            <p:nvPr/>
          </p:nvSpPr>
          <p:spPr>
            <a:xfrm>
              <a:off x="262072" y="1733550"/>
              <a:ext cx="2125982" cy="699890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아래쪽 화살표 8"/>
            <p:cNvSpPr/>
            <p:nvPr/>
          </p:nvSpPr>
          <p:spPr>
            <a:xfrm>
              <a:off x="791663" y="2433439"/>
              <a:ext cx="1066800" cy="31928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50" y="1661674"/>
            <a:ext cx="4003016" cy="65460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521450" y="1671702"/>
            <a:ext cx="4003016" cy="3928997"/>
            <a:chOff x="4521450" y="1671702"/>
            <a:chExt cx="4003016" cy="3928997"/>
          </a:xfrm>
        </p:grpSpPr>
        <p:grpSp>
          <p:nvGrpSpPr>
            <p:cNvPr id="14" name="그룹 13"/>
            <p:cNvGrpSpPr/>
            <p:nvPr/>
          </p:nvGrpSpPr>
          <p:grpSpPr>
            <a:xfrm>
              <a:off x="4521450" y="1671702"/>
              <a:ext cx="4003016" cy="3928997"/>
              <a:chOff x="4521450" y="1671702"/>
              <a:chExt cx="4003016" cy="3928997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450" y="2289202"/>
                <a:ext cx="4003016" cy="3311497"/>
              </a:xfrm>
              <a:prstGeom prst="rect">
                <a:avLst/>
              </a:prstGeom>
            </p:spPr>
          </p:pic>
          <p:sp>
            <p:nvSpPr>
              <p:cNvPr id="35" name="액자 34"/>
              <p:cNvSpPr/>
              <p:nvPr/>
            </p:nvSpPr>
            <p:spPr>
              <a:xfrm>
                <a:off x="4521450" y="1671702"/>
                <a:ext cx="2125982" cy="699890"/>
              </a:xfrm>
              <a:prstGeom prst="fram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아래쪽 화살표 37"/>
            <p:cNvSpPr/>
            <p:nvPr/>
          </p:nvSpPr>
          <p:spPr>
            <a:xfrm>
              <a:off x="5051041" y="2371592"/>
              <a:ext cx="1066800" cy="23825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686800" y="1648730"/>
            <a:ext cx="3166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맥주카테고리를 선택하고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글쓰기 버튼을 들어가면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</a:t>
            </a:r>
            <a:endParaRPr kumimoji="1"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카테고리에 대한 모든 맥주를 뿌려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준다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693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266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Page-Write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6" y="1685474"/>
            <a:ext cx="4463058" cy="37247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88712" y="3783598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검색되어진 카테고리를 눌러서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적용시키지않으면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작성 완료가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되지않는다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297126" y="5162550"/>
            <a:ext cx="579174" cy="247649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876300" y="1591580"/>
            <a:ext cx="8593478" cy="3694795"/>
            <a:chOff x="876300" y="1591580"/>
            <a:chExt cx="8593478" cy="369479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389" y="1591580"/>
              <a:ext cx="4369389" cy="1994601"/>
            </a:xfrm>
            <a:prstGeom prst="rect">
              <a:avLst/>
            </a:prstGeom>
          </p:spPr>
        </p:pic>
        <p:sp>
          <p:nvSpPr>
            <p:cNvPr id="17" name="오른쪽 화살표 16"/>
            <p:cNvSpPr/>
            <p:nvPr/>
          </p:nvSpPr>
          <p:spPr>
            <a:xfrm>
              <a:off x="4825452" y="1771650"/>
              <a:ext cx="240441" cy="150495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>
              <a:stCxn id="22" idx="3"/>
              <a:endCxn id="17" idx="1"/>
            </p:cNvCxnSpPr>
            <p:nvPr/>
          </p:nvCxnSpPr>
          <p:spPr>
            <a:xfrm flipV="1">
              <a:off x="876300" y="2524125"/>
              <a:ext cx="3949152" cy="276225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4945672" y="4396948"/>
            <a:ext cx="7017393" cy="1871913"/>
            <a:chOff x="4945672" y="4396948"/>
            <a:chExt cx="7017393" cy="187191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672" y="4742036"/>
              <a:ext cx="4879478" cy="152682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896474" y="4742036"/>
              <a:ext cx="20665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원하는 카테고리가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없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을시에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검색을 통해서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찾을수가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있다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sp>
          <p:nvSpPr>
            <p:cNvPr id="31" name="아래쪽 화살표 30"/>
            <p:cNvSpPr/>
            <p:nvPr/>
          </p:nvSpPr>
          <p:spPr>
            <a:xfrm>
              <a:off x="5138299" y="4396948"/>
              <a:ext cx="2405310" cy="184577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8935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2803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기획 의도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£¼ë¥ ê·ëª¨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5" y="1295399"/>
            <a:ext cx="619125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38975" y="1781175"/>
            <a:ext cx="4281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>
                <a:solidFill>
                  <a:schemeClr val="tx1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맥주는 우리나라 기준으로 소주와 함께 가장 많이 소비되는 주류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53063" y="3870495"/>
            <a:ext cx="10667400" cy="2514857"/>
            <a:chOff x="653063" y="3870495"/>
            <a:chExt cx="10667400" cy="2514857"/>
          </a:xfrm>
        </p:grpSpPr>
        <p:sp>
          <p:nvSpPr>
            <p:cNvPr id="12" name="오른쪽 화살표 11"/>
            <p:cNvSpPr/>
            <p:nvPr/>
          </p:nvSpPr>
          <p:spPr>
            <a:xfrm rot="5400000">
              <a:off x="5588600" y="1727370"/>
              <a:ext cx="142875" cy="442912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3" name="Picture 5" descr="C:\Users\it\Documents\Lightshot\Screenshot_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63" y="4204127"/>
              <a:ext cx="6011862" cy="2181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038975" y="4829175"/>
              <a:ext cx="42814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50000"/>
                    </a:schemeClr>
                  </a:solidFill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2015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년 기준 맥주 시장의 규모는 </a:t>
              </a:r>
              <a:r>
                <a:rPr lang="en-US" altLang="ko-KR" sz="2000" b="1" dirty="0">
                  <a:solidFill>
                    <a:schemeClr val="tx1">
                      <a:lumMod val="50000"/>
                    </a:schemeClr>
                  </a:solidFill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4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조</a:t>
              </a:r>
              <a:r>
                <a:rPr lang="en-US" altLang="ko-KR" sz="2000" b="1" dirty="0">
                  <a:solidFill>
                    <a:schemeClr val="tx1">
                      <a:lumMod val="50000"/>
                    </a:schemeClr>
                  </a:solidFill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6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천억으로 전체 주류시장의 </a:t>
              </a:r>
              <a:r>
                <a:rPr lang="en-US" altLang="ko-KR" sz="2000" b="1" dirty="0">
                  <a:solidFill>
                    <a:schemeClr val="tx1">
                      <a:lumMod val="50000"/>
                    </a:schemeClr>
                  </a:solidFill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49%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를 점유</a:t>
              </a:r>
              <a:endParaRPr kumimoji="1" lang="ko-KR" altLang="en-US" sz="2000" b="1" dirty="0" smtClean="0">
                <a:solidFill>
                  <a:schemeClr val="tx1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40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266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Page-Write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" y="1610533"/>
            <a:ext cx="2713640" cy="794509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428379" y="1625285"/>
            <a:ext cx="5628706" cy="4349497"/>
            <a:chOff x="571254" y="1625285"/>
            <a:chExt cx="5628706" cy="434949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54" y="1625285"/>
              <a:ext cx="5617518" cy="934388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54" y="2483417"/>
              <a:ext cx="5628706" cy="3491365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6111294" y="1678758"/>
            <a:ext cx="5101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작성을 완료하면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게시글에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카테고리를 따라서 입력되고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자신이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작성한것은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수정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/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삭제 버튼이 활성화된다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486400" y="1678758"/>
            <a:ext cx="6086301" cy="4296024"/>
            <a:chOff x="5486400" y="1678758"/>
            <a:chExt cx="6086301" cy="4296024"/>
          </a:xfrm>
        </p:grpSpPr>
        <p:sp>
          <p:nvSpPr>
            <p:cNvPr id="40" name="액자 39"/>
            <p:cNvSpPr/>
            <p:nvPr/>
          </p:nvSpPr>
          <p:spPr>
            <a:xfrm>
              <a:off x="5486400" y="1678758"/>
              <a:ext cx="624894" cy="41372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706" y="2071024"/>
              <a:ext cx="5161995" cy="3903758"/>
            </a:xfrm>
            <a:prstGeom prst="rect">
              <a:avLst/>
            </a:prstGeom>
          </p:spPr>
        </p:pic>
        <p:cxnSp>
          <p:nvCxnSpPr>
            <p:cNvPr id="43" name="꺾인 연결선 42"/>
            <p:cNvCxnSpPr>
              <a:stCxn id="34" idx="3"/>
            </p:cNvCxnSpPr>
            <p:nvPr/>
          </p:nvCxnSpPr>
          <p:spPr>
            <a:xfrm>
              <a:off x="6045897" y="2092479"/>
              <a:ext cx="488253" cy="467194"/>
            </a:xfrm>
            <a:prstGeom prst="bentConnector3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6436014" y="1426834"/>
            <a:ext cx="445346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수정버튼을 누르면 수정할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게시글의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카테고리와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내용을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화면에보여준다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1767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94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Page-Write-image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3577"/>
          <a:stretch/>
        </p:blipFill>
        <p:spPr>
          <a:xfrm>
            <a:off x="210214" y="1644840"/>
            <a:ext cx="3626260" cy="254616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11717" y="2457450"/>
            <a:ext cx="3388199" cy="3843480"/>
            <a:chOff x="211717" y="2457450"/>
            <a:chExt cx="3388199" cy="38434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17" y="3002295"/>
              <a:ext cx="3112359" cy="3298635"/>
            </a:xfrm>
            <a:prstGeom prst="rect">
              <a:avLst/>
            </a:prstGeom>
          </p:spPr>
        </p:pic>
        <p:sp>
          <p:nvSpPr>
            <p:cNvPr id="6" name="액자 5"/>
            <p:cNvSpPr/>
            <p:nvPr/>
          </p:nvSpPr>
          <p:spPr>
            <a:xfrm>
              <a:off x="2828925" y="2457450"/>
              <a:ext cx="770991" cy="460470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아래쪽 화살표 12"/>
            <p:cNvSpPr/>
            <p:nvPr/>
          </p:nvSpPr>
          <p:spPr>
            <a:xfrm>
              <a:off x="2924175" y="2917920"/>
              <a:ext cx="571500" cy="9852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599916" y="2448542"/>
            <a:ext cx="5751714" cy="3912808"/>
            <a:chOff x="3599916" y="2448542"/>
            <a:chExt cx="5751714" cy="391280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254" y="2448542"/>
              <a:ext cx="5300376" cy="3912808"/>
            </a:xfrm>
            <a:prstGeom prst="rect">
              <a:avLst/>
            </a:prstGeom>
          </p:spPr>
        </p:pic>
        <p:sp>
          <p:nvSpPr>
            <p:cNvPr id="15" name="오른쪽 화살표 14"/>
            <p:cNvSpPr/>
            <p:nvPr/>
          </p:nvSpPr>
          <p:spPr>
            <a:xfrm>
              <a:off x="3599916" y="3362325"/>
              <a:ext cx="236558" cy="2257425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461209" y="2457450"/>
            <a:ext cx="27142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작성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/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수정 시에 사진을 넣을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수있으며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최대 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10MB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까지</a:t>
            </a:r>
            <a:endParaRPr kumimoji="1"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등록되며 커서 위치에 사진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이 등록된다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사진 첨부하기를 누르는 순간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부터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바로 사진이 복사되어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저장된다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lang="en-US" altLang="ko-KR" sz="16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183" y="925602"/>
            <a:ext cx="3620005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7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266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Page-Write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76153" y="1610630"/>
            <a:ext cx="3984549" cy="4631404"/>
            <a:chOff x="2081128" y="1525016"/>
            <a:chExt cx="3984549" cy="463140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128" y="1525016"/>
              <a:ext cx="3984549" cy="139290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893" y="2917920"/>
              <a:ext cx="3958166" cy="32385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4562384" y="1620155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수정하면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정상적으로 수정이 되어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게시글에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적용이되며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</a:p>
          <a:p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수정시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올린 사진파일도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올릴수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있다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547584" y="2394092"/>
            <a:ext cx="6463316" cy="3335605"/>
            <a:chOff x="4357084" y="2175017"/>
            <a:chExt cx="6463316" cy="33356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084" y="2181051"/>
              <a:ext cx="3824891" cy="96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975" y="2175017"/>
              <a:ext cx="2638425" cy="97381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702" y="3297776"/>
              <a:ext cx="5264685" cy="2212846"/>
            </a:xfrm>
            <a:prstGeom prst="rect">
              <a:avLst/>
            </a:prstGeom>
          </p:spPr>
        </p:pic>
        <p:sp>
          <p:nvSpPr>
            <p:cNvPr id="14" name="아래쪽 화살표 13"/>
            <p:cNvSpPr/>
            <p:nvPr/>
          </p:nvSpPr>
          <p:spPr>
            <a:xfrm>
              <a:off x="6162675" y="3148836"/>
              <a:ext cx="2105025" cy="14894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654749" y="5076825"/>
            <a:ext cx="6793976" cy="1165209"/>
            <a:chOff x="4654749" y="5076825"/>
            <a:chExt cx="6793976" cy="1165209"/>
          </a:xfrm>
        </p:grpSpPr>
        <p:grpSp>
          <p:nvGrpSpPr>
            <p:cNvPr id="13" name="그룹 12"/>
            <p:cNvGrpSpPr/>
            <p:nvPr/>
          </p:nvGrpSpPr>
          <p:grpSpPr>
            <a:xfrm>
              <a:off x="7991253" y="5076825"/>
              <a:ext cx="3295872" cy="781050"/>
              <a:chOff x="7800753" y="4857750"/>
              <a:chExt cx="3295872" cy="7810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753" y="4939042"/>
                <a:ext cx="3181794" cy="571580"/>
              </a:xfrm>
              <a:prstGeom prst="rect">
                <a:avLst/>
              </a:prstGeom>
            </p:spPr>
          </p:pic>
          <p:sp>
            <p:nvSpPr>
              <p:cNvPr id="12" name="도넛 11"/>
              <p:cNvSpPr/>
              <p:nvPr/>
            </p:nvSpPr>
            <p:spPr>
              <a:xfrm>
                <a:off x="10572750" y="4857750"/>
                <a:ext cx="523875" cy="781050"/>
              </a:xfrm>
              <a:prstGeom prst="donut">
                <a:avLst>
                  <a:gd name="adj" fmla="val 979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654749" y="5903480"/>
              <a:ext cx="6793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삭제의 경우 앞에서 보았듯 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State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를 조절하여 화면에 보여주지 않게 하였다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737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62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Review Page-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Userdata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4" y="1656939"/>
            <a:ext cx="6672936" cy="4070952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380679" y="2047875"/>
            <a:ext cx="4318811" cy="927675"/>
            <a:chOff x="428304" y="2143125"/>
            <a:chExt cx="4318811" cy="927675"/>
          </a:xfrm>
        </p:grpSpPr>
        <p:sp>
          <p:nvSpPr>
            <p:cNvPr id="4" name="액자 3"/>
            <p:cNvSpPr/>
            <p:nvPr/>
          </p:nvSpPr>
          <p:spPr>
            <a:xfrm>
              <a:off x="914400" y="2143125"/>
              <a:ext cx="314325" cy="257175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8304" y="2486025"/>
              <a:ext cx="4318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작성자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</a:t>
              </a:r>
              <a:r>
                <a:rPr lang="en-US" altLang="ko-KR" sz="16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및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대댓글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작성자 닉네임을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누르면 회원 정보를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팝업창으로</a:t>
              </a:r>
              <a:r>
                <a:rPr lang="ko-KR" altLang="en-US" sz="16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제공한다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cxnSp>
          <p:nvCxnSpPr>
            <p:cNvPr id="24" name="꺾인 연결선 23"/>
            <p:cNvCxnSpPr>
              <a:stCxn id="4" idx="2"/>
              <a:endCxn id="5" idx="0"/>
            </p:cNvCxnSpPr>
            <p:nvPr/>
          </p:nvCxnSpPr>
          <p:spPr>
            <a:xfrm rot="16200000" flipH="1">
              <a:off x="1786774" y="1685088"/>
              <a:ext cx="85725" cy="1516147"/>
            </a:xfrm>
            <a:prstGeom prst="bentConnector3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4747115" y="1253026"/>
            <a:ext cx="4823659" cy="4524728"/>
            <a:chOff x="4747115" y="1253026"/>
            <a:chExt cx="4823659" cy="452472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1253026"/>
              <a:ext cx="4541574" cy="3949478"/>
            </a:xfrm>
            <a:prstGeom prst="rect">
              <a:avLst/>
            </a:prstGeom>
          </p:spPr>
        </p:pic>
        <p:sp>
          <p:nvSpPr>
            <p:cNvPr id="27" name="오른쪽 화살표 26"/>
            <p:cNvSpPr/>
            <p:nvPr/>
          </p:nvSpPr>
          <p:spPr>
            <a:xfrm>
              <a:off x="4747115" y="2390775"/>
              <a:ext cx="234460" cy="83699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29200" y="5192979"/>
              <a:ext cx="445346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가장 최근에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좋아요한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맥주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리뷰게시글을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보여주며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회원 등급과 닉네임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이메일을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제공한다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276350" y="1253026"/>
            <a:ext cx="8018761" cy="4938585"/>
            <a:chOff x="1276350" y="1253026"/>
            <a:chExt cx="8018761" cy="4938585"/>
          </a:xfrm>
        </p:grpSpPr>
        <p:sp>
          <p:nvSpPr>
            <p:cNvPr id="30" name="액자 29"/>
            <p:cNvSpPr/>
            <p:nvPr/>
          </p:nvSpPr>
          <p:spPr>
            <a:xfrm>
              <a:off x="1276350" y="4933950"/>
              <a:ext cx="1038225" cy="249504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1253026"/>
              <a:ext cx="2881410" cy="2509349"/>
            </a:xfrm>
            <a:prstGeom prst="rect">
              <a:avLst/>
            </a:prstGeom>
          </p:spPr>
        </p:pic>
        <p:cxnSp>
          <p:nvCxnSpPr>
            <p:cNvPr id="33" name="직선 화살표 연결선 32"/>
            <p:cNvCxnSpPr/>
            <p:nvPr/>
          </p:nvCxnSpPr>
          <p:spPr>
            <a:xfrm flipV="1">
              <a:off x="2314575" y="1253026"/>
              <a:ext cx="2714625" cy="3680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2314575" y="5485366"/>
              <a:ext cx="2714625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액자 37"/>
            <p:cNvSpPr/>
            <p:nvPr/>
          </p:nvSpPr>
          <p:spPr>
            <a:xfrm>
              <a:off x="1276350" y="5360614"/>
              <a:ext cx="1038225" cy="249504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3772648"/>
              <a:ext cx="2940715" cy="229477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5029200" y="5360614"/>
              <a:ext cx="426591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댓글의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작성자도 정보를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볼수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있으며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만약 작성자의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좋아요한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맥주 및 리뷰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게시글이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없을 경우에도 출력을 해준다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091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1719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(6)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RequestPage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1591580"/>
            <a:ext cx="5906419" cy="419962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210175" y="1591580"/>
            <a:ext cx="6545178" cy="4094845"/>
            <a:chOff x="5210175" y="1591580"/>
            <a:chExt cx="6545178" cy="4094845"/>
          </a:xfrm>
        </p:grpSpPr>
        <p:sp>
          <p:nvSpPr>
            <p:cNvPr id="7" name="액자 6"/>
            <p:cNvSpPr/>
            <p:nvPr/>
          </p:nvSpPr>
          <p:spPr>
            <a:xfrm>
              <a:off x="5210175" y="5553075"/>
              <a:ext cx="438150" cy="133350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856" y="1591580"/>
              <a:ext cx="5126497" cy="3572254"/>
            </a:xfrm>
            <a:prstGeom prst="rect">
              <a:avLst/>
            </a:prstGeom>
          </p:spPr>
        </p:pic>
        <p:cxnSp>
          <p:nvCxnSpPr>
            <p:cNvPr id="10" name="꺾인 연결선 9"/>
            <p:cNvCxnSpPr>
              <a:endCxn id="8" idx="1"/>
            </p:cNvCxnSpPr>
            <p:nvPr/>
          </p:nvCxnSpPr>
          <p:spPr>
            <a:xfrm rot="5400000" flipH="1" flipV="1">
              <a:off x="5017569" y="4008464"/>
              <a:ext cx="2242043" cy="980531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543675" y="5281196"/>
              <a:ext cx="5101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글쓰기는 리뷰 글쓰기와 동일하나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카테고리가 빠진 형</a:t>
              </a:r>
              <a:r>
                <a:rPr lang="ko-KR" altLang="en-US" sz="16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태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97095" y="1591580"/>
            <a:ext cx="11358258" cy="3568869"/>
            <a:chOff x="397095" y="1591580"/>
            <a:chExt cx="11358258" cy="356886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856" y="1591580"/>
              <a:ext cx="5126497" cy="260105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628856" y="4329452"/>
              <a:ext cx="490551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리스트를 누르면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리뷰와 비슷하게 위에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요청의 내용이 나온다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작성자만 수정 삭제가 가능하며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수정의 경우 동일 한 방법으로 처리를 한다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sp>
          <p:nvSpPr>
            <p:cNvPr id="15" name="액자 14"/>
            <p:cNvSpPr/>
            <p:nvPr/>
          </p:nvSpPr>
          <p:spPr>
            <a:xfrm>
              <a:off x="397095" y="2815907"/>
              <a:ext cx="5641755" cy="384493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꺾인 연결선 16"/>
            <p:cNvCxnSpPr>
              <a:stCxn id="15" idx="3"/>
            </p:cNvCxnSpPr>
            <p:nvPr/>
          </p:nvCxnSpPr>
          <p:spPr>
            <a:xfrm>
              <a:off x="6038850" y="3008154"/>
              <a:ext cx="666750" cy="192246"/>
            </a:xfrm>
            <a:prstGeom prst="bentConnector3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0838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1719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(6)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RequestPage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7" y="1865903"/>
            <a:ext cx="6253838" cy="3173039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752475" y="3095625"/>
            <a:ext cx="318656" cy="190500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638925" y="3452422"/>
            <a:ext cx="5021759" cy="1771897"/>
            <a:chOff x="6638925" y="3452422"/>
            <a:chExt cx="5021759" cy="17718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467" y="3452422"/>
              <a:ext cx="4782217" cy="1771897"/>
            </a:xfrm>
            <a:prstGeom prst="rect">
              <a:avLst/>
            </a:prstGeom>
          </p:spPr>
        </p:pic>
        <p:sp>
          <p:nvSpPr>
            <p:cNvPr id="16" name="오른쪽 화살표 15"/>
            <p:cNvSpPr/>
            <p:nvPr/>
          </p:nvSpPr>
          <p:spPr>
            <a:xfrm>
              <a:off x="6638925" y="3905250"/>
              <a:ext cx="239542" cy="43312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42140" y="5224319"/>
            <a:ext cx="7798930" cy="850458"/>
            <a:chOff x="442140" y="5224319"/>
            <a:chExt cx="7798930" cy="850458"/>
          </a:xfrm>
        </p:grpSpPr>
        <p:grpSp>
          <p:nvGrpSpPr>
            <p:cNvPr id="24" name="그룹 23"/>
            <p:cNvGrpSpPr/>
            <p:nvPr/>
          </p:nvGrpSpPr>
          <p:grpSpPr>
            <a:xfrm>
              <a:off x="506858" y="5224319"/>
              <a:ext cx="6371609" cy="429379"/>
              <a:chOff x="506858" y="5224319"/>
              <a:chExt cx="6371609" cy="429379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858" y="5282610"/>
                <a:ext cx="6132065" cy="371088"/>
              </a:xfrm>
              <a:prstGeom prst="rect">
                <a:avLst/>
              </a:prstGeom>
            </p:spPr>
          </p:pic>
          <p:sp>
            <p:nvSpPr>
              <p:cNvPr id="22" name="왼쪽 화살표 21"/>
              <p:cNvSpPr/>
              <p:nvPr/>
            </p:nvSpPr>
            <p:spPr>
              <a:xfrm>
                <a:off x="6638925" y="5224319"/>
                <a:ext cx="239542" cy="429379"/>
              </a:xfrm>
              <a:prstGeom prst="lef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42140" y="5736223"/>
              <a:ext cx="77989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삭제를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누를시에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삭제된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입니다로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제목이 바뀌며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게시글이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눌러지지 않게 된다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 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42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2404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(6)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RequestPage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-admin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7" y="2147615"/>
            <a:ext cx="5439444" cy="1746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22" y="1728457"/>
            <a:ext cx="3200847" cy="419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2649" y="2147471"/>
            <a:ext cx="5634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요청 게시판의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댓글은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관리자로 로그인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하지않으면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활성화되지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않으며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블라인드처리 및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등록은 관리자만이 가능하다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8907" y="4029075"/>
            <a:ext cx="11445098" cy="2344283"/>
            <a:chOff x="408907" y="4029075"/>
            <a:chExt cx="11445098" cy="234428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07" y="4646551"/>
              <a:ext cx="5439444" cy="17268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454" y="4668769"/>
              <a:ext cx="2314897" cy="79068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962649" y="4668769"/>
              <a:ext cx="58913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블라인드 처리시 글을 삭제했다는 문구와 함께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삭제와 같이 삭제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된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게시글이라고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출력이 된다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그 후 관리자는 삭제된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게시글입니다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문구의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게시글을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볼수있으며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삭제 복구가 가능하다</a:t>
              </a:r>
              <a:r>
                <a:rPr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sp>
          <p:nvSpPr>
            <p:cNvPr id="12" name="아래쪽 화살표 11"/>
            <p:cNvSpPr/>
            <p:nvPr/>
          </p:nvSpPr>
          <p:spPr>
            <a:xfrm>
              <a:off x="1685925" y="4029075"/>
              <a:ext cx="2686050" cy="4953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19377" y="4029075"/>
            <a:ext cx="5428974" cy="1815655"/>
            <a:chOff x="419377" y="4589092"/>
            <a:chExt cx="5428974" cy="181565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7" y="4668769"/>
              <a:ext cx="5428974" cy="173597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818" y="4589092"/>
              <a:ext cx="2501533" cy="835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4637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1696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(7)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Admin-Mode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2072" y="1914358"/>
            <a:ext cx="6147837" cy="2958482"/>
            <a:chOff x="262072" y="1914358"/>
            <a:chExt cx="6147837" cy="295848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72" y="2237136"/>
              <a:ext cx="5910128" cy="19443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62072" y="4288065"/>
              <a:ext cx="61478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관리자로 로그인 했을 때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마이페이지를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가게되면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가장 하단에 관리자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페이지로 이동하는 버튼이 생성된다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.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72" y="1914358"/>
              <a:ext cx="3248478" cy="333422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2657475" y="1669561"/>
            <a:ext cx="8162925" cy="4583194"/>
            <a:chOff x="2657475" y="1669561"/>
            <a:chExt cx="8162925" cy="45831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574" y="1669561"/>
              <a:ext cx="3552826" cy="4583194"/>
            </a:xfrm>
            <a:prstGeom prst="rect">
              <a:avLst/>
            </a:prstGeom>
          </p:spPr>
        </p:pic>
        <p:sp>
          <p:nvSpPr>
            <p:cNvPr id="22" name="오른쪽 화살표 21"/>
            <p:cNvSpPr/>
            <p:nvPr/>
          </p:nvSpPr>
          <p:spPr>
            <a:xfrm>
              <a:off x="6524625" y="2247780"/>
              <a:ext cx="353842" cy="2524245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액자 22"/>
            <p:cNvSpPr/>
            <p:nvPr/>
          </p:nvSpPr>
          <p:spPr>
            <a:xfrm>
              <a:off x="2657475" y="3105150"/>
              <a:ext cx="1009650" cy="552450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164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834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구성 및 기능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072" y="1253026"/>
            <a:ext cx="1696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(7)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Admin-Mode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14" y="1685925"/>
            <a:ext cx="3558916" cy="459105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057525" y="1434624"/>
            <a:ext cx="6077342" cy="4903152"/>
            <a:chOff x="1714500" y="1434624"/>
            <a:chExt cx="6077342" cy="490315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806" y="1434624"/>
              <a:ext cx="2582036" cy="4903152"/>
            </a:xfrm>
            <a:prstGeom prst="rect">
              <a:avLst/>
            </a:prstGeom>
          </p:spPr>
        </p:pic>
        <p:sp>
          <p:nvSpPr>
            <p:cNvPr id="8" name="액자 7"/>
            <p:cNvSpPr/>
            <p:nvPr/>
          </p:nvSpPr>
          <p:spPr>
            <a:xfrm>
              <a:off x="1714500" y="3543300"/>
              <a:ext cx="981075" cy="438150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4585190" y="2952750"/>
              <a:ext cx="209550" cy="186690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841018" y="1343789"/>
            <a:ext cx="5891709" cy="5084822"/>
            <a:chOff x="1497993" y="1343789"/>
            <a:chExt cx="5891709" cy="5084822"/>
          </a:xfrm>
        </p:grpSpPr>
        <p:sp>
          <p:nvSpPr>
            <p:cNvPr id="21" name="액자 20"/>
            <p:cNvSpPr/>
            <p:nvPr/>
          </p:nvSpPr>
          <p:spPr>
            <a:xfrm>
              <a:off x="1497993" y="4676775"/>
              <a:ext cx="1492857" cy="438150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오른쪽 화살표 25"/>
            <p:cNvSpPr/>
            <p:nvPr/>
          </p:nvSpPr>
          <p:spPr>
            <a:xfrm>
              <a:off x="4585190" y="3429000"/>
              <a:ext cx="209550" cy="186690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946" y="1343789"/>
              <a:ext cx="1777756" cy="5084822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804043" y="1256536"/>
            <a:ext cx="5801120" cy="5172075"/>
            <a:chOff x="1461018" y="1256536"/>
            <a:chExt cx="5801120" cy="5172075"/>
          </a:xfrm>
        </p:grpSpPr>
        <p:sp>
          <p:nvSpPr>
            <p:cNvPr id="25" name="액자 24"/>
            <p:cNvSpPr/>
            <p:nvPr/>
          </p:nvSpPr>
          <p:spPr>
            <a:xfrm>
              <a:off x="1461018" y="5800725"/>
              <a:ext cx="1492857" cy="438150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4585190" y="4048125"/>
              <a:ext cx="209550" cy="186690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152" y="1256536"/>
              <a:ext cx="1595986" cy="5172075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044" y="1343789"/>
            <a:ext cx="2958524" cy="461989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32" y="2026868"/>
            <a:ext cx="2934536" cy="339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5059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앞으로 발전가능성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9635" y="1400175"/>
            <a:ext cx="11288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AD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테이블의 활용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만약 광고를 받게 되면 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AD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테이블에 광고를 저장하여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Trand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테이블과 연동하여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사람들의 관심에 따른 광고를 보여주는 것이 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가능할 것이다</a:t>
            </a:r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635" y="2340701"/>
            <a:ext cx="8023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(2)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쪽지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채팅기능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유저 프로필을 확인이 가능하므로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연동하여 쪽지 및 채팅 기능을 추가 할 수 있을 것이다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635" y="3098347"/>
            <a:ext cx="835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(3)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유저 정보기능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유저 프로필을 확인이 가능하므로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유저 차단 및 유저 정보 수정을 가능하게 할 수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있을것이다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9634" y="3795032"/>
            <a:ext cx="82205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(4)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인증기능의 완성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인증기능을 좀더 발전시킬 수 있을 것이다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</a:p>
          <a:p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(5)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베스트 </a:t>
            </a:r>
            <a:r>
              <a:rPr kumimoji="1"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</a:t>
            </a:r>
            <a:r>
              <a: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기능</a:t>
            </a:r>
            <a:endParaRPr kumimoji="1"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댓글에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좋아요가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있으므로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베스트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댓글을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추후 만드는 것이 가능할 것이다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</a:p>
          <a:p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(6)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동시 접속 방지</a:t>
            </a:r>
            <a:endParaRPr lang="en-US" altLang="ko-KR" sz="16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현 아이디를 중복으로 </a:t>
            </a:r>
            <a:r>
              <a:rPr lang="ko-KR" altLang="en-US" sz="16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로그인이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 가능하다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 </a:t>
            </a:r>
            <a:r>
              <a:rPr lang="ko-KR" altLang="en-US" sz="16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동시 접속이 불가능하도록 수정 해야 할 것이다</a:t>
            </a:r>
            <a:r>
              <a: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3507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2803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기획 의도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ììë§¥ì£¼ ëí¥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1630361"/>
            <a:ext cx="5334000" cy="4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123123.jpg : BEER TREND KOREA 2014 ìë°ê¸° [ììë§¥ì£¼í¸]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1630359"/>
            <a:ext cx="2441441" cy="4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8311978" y="1630361"/>
            <a:ext cx="123568" cy="415290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915942" y="2354775"/>
            <a:ext cx="2204578" cy="2371921"/>
            <a:chOff x="8915942" y="1675260"/>
            <a:chExt cx="2204578" cy="237192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915942" y="1675260"/>
              <a:ext cx="2204578" cy="964395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997759" y="1803514"/>
              <a:ext cx="20409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87</a:t>
              </a:r>
              <a:r>
                <a:rPr lang="ko-KR" altLang="en-US" sz="20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개국 </a:t>
              </a:r>
              <a:r>
                <a:rPr lang="en-US" altLang="ko-KR" sz="20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400</a:t>
              </a:r>
              <a:r>
                <a:rPr lang="ko-KR" altLang="en-US" sz="20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개</a:t>
              </a:r>
              <a:endParaRPr lang="en-US" altLang="ko-KR" sz="20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pPr algn="ctr"/>
              <a:r>
                <a:rPr lang="ko-KR" altLang="en-US" sz="20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이상의 수입 맥주</a:t>
              </a:r>
              <a:endParaRPr kumimoji="1" lang="ko-KR" altLang="en-US" sz="20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8915942" y="2707395"/>
              <a:ext cx="2204578" cy="133978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8953" y="2955961"/>
              <a:ext cx="11047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800" b="1" dirty="0" smtClean="0">
                  <a:ln>
                    <a:solidFill>
                      <a:schemeClr val="accent6">
                        <a:lumMod val="10000"/>
                      </a:schemeClr>
                    </a:solidFill>
                  </a:ln>
                  <a:solidFill>
                    <a:srgbClr val="C00000"/>
                  </a:solidFill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3</a:t>
              </a:r>
              <a:r>
                <a:rPr kumimoji="1" lang="ko-KR" altLang="en-US" sz="4800" b="1" dirty="0" smtClean="0">
                  <a:ln>
                    <a:solidFill>
                      <a:schemeClr val="accent6">
                        <a:lumMod val="10000"/>
                      </a:schemeClr>
                    </a:solidFill>
                  </a:ln>
                  <a:solidFill>
                    <a:srgbClr val="C00000"/>
                  </a:solidFill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배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32207" y="3371459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의 성장률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379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구름 모양 설명선 2"/>
          <p:cNvSpPr/>
          <p:nvPr/>
        </p:nvSpPr>
        <p:spPr>
          <a:xfrm>
            <a:off x="2145367" y="1400174"/>
            <a:ext cx="9242887" cy="3079497"/>
          </a:xfrm>
          <a:prstGeom prst="cloudCallou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3299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아쉬웠던 점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52776" y="2062759"/>
            <a:ext cx="5768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git</a:t>
            </a:r>
            <a:r>
              <a:rPr lang="ko-KR" altLang="en-US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을 통한 협업을 </a:t>
            </a:r>
            <a:r>
              <a:rPr lang="ko-KR" altLang="en-US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하지않아</a:t>
            </a:r>
            <a:r>
              <a:rPr lang="ko-KR" altLang="en-US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작업물</a:t>
            </a:r>
            <a:r>
              <a:rPr lang="ko-KR" altLang="en-US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최신화에 에러를 겪은 점</a:t>
            </a:r>
            <a:r>
              <a:rPr lang="en-US" altLang="ko-KR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lang="en-US" altLang="ko-KR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조금 과하다고 </a:t>
            </a:r>
            <a:r>
              <a:rPr lang="ko-KR" altLang="en-US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싶을정도로</a:t>
            </a:r>
            <a:r>
              <a:rPr lang="ko-KR" altLang="en-US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주석을 </a:t>
            </a:r>
            <a:r>
              <a:rPr lang="ko-KR" altLang="en-US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달아 놓으면 </a:t>
            </a:r>
            <a:r>
              <a:rPr lang="ko-KR" altLang="en-US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좋지 </a:t>
            </a:r>
            <a:r>
              <a:rPr lang="ko-KR" altLang="en-US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않</a:t>
            </a:r>
            <a:endParaRPr lang="en-US" altLang="ko-KR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았을까</a:t>
            </a:r>
            <a:r>
              <a:rPr lang="ko-KR" altLang="en-US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하는 점</a:t>
            </a:r>
            <a:endParaRPr lang="en-US" altLang="ko-KR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b="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css</a:t>
            </a:r>
            <a:r>
              <a:rPr lang="ko-KR" altLang="en-US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마구잡이로 사용 </a:t>
            </a:r>
            <a:r>
              <a:rPr lang="ko-KR" altLang="en-US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해</a:t>
            </a:r>
            <a:r>
              <a:rPr lang="en-US" altLang="ko-KR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코드가 </a:t>
            </a:r>
            <a:r>
              <a:rPr lang="ko-KR" altLang="en-US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난잡해져 기존 작업에 영향을 미친 점</a:t>
            </a:r>
            <a:r>
              <a:rPr lang="en-US" altLang="ko-KR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1" lang="ko-KR" altLang="en-US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710" y="4479672"/>
            <a:ext cx="160972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44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3475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시연 및 </a:t>
            </a:r>
            <a:r>
              <a:rPr kumimoji="1" lang="en-US" altLang="ko-KR" sz="4800" b="1" dirty="0" err="1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QnA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783500" y="1871429"/>
            <a:ext cx="2625000" cy="3115142"/>
            <a:chOff x="5111069" y="1990997"/>
            <a:chExt cx="2625000" cy="3115142"/>
          </a:xfrm>
        </p:grpSpPr>
        <p:pic>
          <p:nvPicPr>
            <p:cNvPr id="1028" name="Picture 4" descr="Qna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8778" y1="37586" x2="58778" y2="37586"/>
                          <a14:foregroundMark x1="56444" y1="49138" x2="56444" y2="49138"/>
                          <a14:foregroundMark x1="40778" y1="43276" x2="40778" y2="43276"/>
                          <a14:foregroundMark x1="44667" y1="39138" x2="44667" y2="39138"/>
                          <a14:foregroundMark x1="40889" y1="48448" x2="40889" y2="48448"/>
                          <a14:foregroundMark x1="50444" y1="64828" x2="50444" y2="64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1" t="29405" r="34064" b="40414"/>
            <a:stretch/>
          </p:blipFill>
          <p:spPr bwMode="auto">
            <a:xfrm>
              <a:off x="5505649" y="1990997"/>
              <a:ext cx="2230420" cy="1315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ê´ë ¨ ì´ë¯¸ì§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37" b="94872" l="465" r="958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069" y="2877289"/>
              <a:ext cx="2047875" cy="222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8013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ë§¥ì£¼ì§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Droplets-HD-Title-R1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solidFill>
            <a:srgbClr val="F4F9B1">
              <a:alpha val="45000"/>
            </a:srgbClr>
          </a:solidFill>
        </p:spPr>
      </p:pic>
      <p:sp>
        <p:nvSpPr>
          <p:cNvPr id="5" name="テキスト ボックス 4"/>
          <p:cNvSpPr txBox="1"/>
          <p:nvPr/>
        </p:nvSpPr>
        <p:spPr>
          <a:xfrm>
            <a:off x="1954192" y="2705725"/>
            <a:ext cx="82836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spc="300" dirty="0">
                <a:solidFill>
                  <a:schemeClr val="bg1"/>
                </a:solidFill>
                <a:latin typeface="Cooper Black" panose="0208090404030B020404" pitchFamily="18" charset="0"/>
              </a:rPr>
              <a:t>Thank You </a:t>
            </a:r>
            <a:r>
              <a:rPr kumimoji="1" lang="en-US" altLang="ja-JP" sz="8800" b="1" spc="300" dirty="0">
                <a:solidFill>
                  <a:schemeClr val="bg1"/>
                </a:solidFill>
                <a:latin typeface="Cooper Black" panose="0208090404030B020404" pitchFamily="18" charset="0"/>
                <a:sym typeface="Wingdings" panose="05000000000000000000" pitchFamily="2" charset="2"/>
              </a:rPr>
              <a:t></a:t>
            </a:r>
            <a:endParaRPr kumimoji="1" lang="ja-JP" altLang="en-US" sz="8800" b="1" spc="3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44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2803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기획 의도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楕円 31" descr="真ん中の層の円">
            <a:extLst>
              <a:ext uri="{FF2B5EF4-FFF2-40B4-BE49-F238E27FC236}">
                <a16:creationId xmlns:a16="http://schemas.microsoft.com/office/drawing/2014/main" xmlns="" id="{0E26D681-9D60-4729-9BAF-8F1BC982F3C1}"/>
              </a:ext>
            </a:extLst>
          </p:cNvPr>
          <p:cNvSpPr/>
          <p:nvPr/>
        </p:nvSpPr>
        <p:spPr>
          <a:xfrm>
            <a:off x="845128" y="1400175"/>
            <a:ext cx="4778833" cy="4778833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pic>
        <p:nvPicPr>
          <p:cNvPr id="5122" name="Picture 2" descr="ë§¥ì£¼ ê±´ë°°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49" y="2644175"/>
            <a:ext cx="3656190" cy="22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5894173" y="1540346"/>
            <a:ext cx="172994" cy="4498489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77194" y="1754716"/>
            <a:ext cx="4560078" cy="4069749"/>
          </a:xfrm>
          <a:prstGeom prst="round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918666" y="2727761"/>
            <a:ext cx="427713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다양한 맥주 정보</a:t>
            </a:r>
            <a:endParaRPr kumimoji="1" lang="en-US" altLang="ko-KR" sz="44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sz="44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의 제공 및 리뷰 </a:t>
            </a:r>
            <a:endParaRPr lang="en-US" altLang="ko-KR" sz="4400" b="1" dirty="0" smtClean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r>
              <a:rPr kumimoji="1" lang="ko-KR" altLang="en-US" sz="44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커뮤니티 제공</a:t>
            </a:r>
          </a:p>
        </p:txBody>
      </p:sp>
    </p:spTree>
    <p:extLst>
      <p:ext uri="{BB962C8B-B14F-4D97-AF65-F5344CB8AC3E}">
        <p14:creationId xmlns:p14="http://schemas.microsoft.com/office/powerpoint/2010/main" val="3724830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프레젠테이션 미디어">
            <a:extLst>
              <a:ext uri="{FF2B5EF4-FFF2-40B4-BE49-F238E27FC236}">
                <a16:creationId xmlns:a16="http://schemas.microsoft.com/office/drawing/2014/main" xmlns="" id="{358B750C-EF0B-4EFA-A4D0-4D26304212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5143" y="3432472"/>
            <a:ext cx="914400" cy="914400"/>
          </a:xfrm>
          <a:prstGeom prst="rect">
            <a:avLst/>
          </a:prstGeom>
        </p:spPr>
      </p:pic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5A841063-EC52-44B3-9E86-0DF78F9BC603}"/>
              </a:ext>
            </a:extLst>
          </p:cNvPr>
          <p:cNvSpPr/>
          <p:nvPr/>
        </p:nvSpPr>
        <p:spPr>
          <a:xfrm>
            <a:off x="1765299" y="1922236"/>
            <a:ext cx="9685295" cy="3951348"/>
          </a:xfrm>
          <a:prstGeom prst="bracketPair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2712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 환경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589472" y="1209560"/>
            <a:ext cx="2160845" cy="1670192"/>
            <a:chOff x="2589473" y="1596747"/>
            <a:chExt cx="1687859" cy="1304605"/>
          </a:xfrm>
        </p:grpSpPr>
        <p:pic>
          <p:nvPicPr>
            <p:cNvPr id="6146" name="Picture 2" descr="Tomca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473" y="1596747"/>
              <a:ext cx="1687859" cy="112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782867" y="2684985"/>
              <a:ext cx="1233841" cy="216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Apache Tom Cat 9.0</a:t>
              </a:r>
              <a:endParaRPr kumimoji="1" lang="ko-KR" altLang="en-US" sz="12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997429" y="1209560"/>
            <a:ext cx="2791600" cy="1716998"/>
            <a:chOff x="4997429" y="1596746"/>
            <a:chExt cx="2791600" cy="1716998"/>
          </a:xfrm>
        </p:grpSpPr>
        <p:pic>
          <p:nvPicPr>
            <p:cNvPr id="6148" name="Picture 4" descr="MySql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429" y="1596746"/>
              <a:ext cx="27916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061247" y="3036745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MySQL</a:t>
              </a:r>
              <a:endParaRPr kumimoji="1" lang="ko-KR" altLang="en-US" sz="12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088956" y="1209559"/>
            <a:ext cx="2160000" cy="1670192"/>
            <a:chOff x="8088956" y="1596745"/>
            <a:chExt cx="2160000" cy="1670192"/>
          </a:xfrm>
        </p:grpSpPr>
        <p:pic>
          <p:nvPicPr>
            <p:cNvPr id="6150" name="Picture 6" descr="JAVA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956" y="1596745"/>
              <a:ext cx="216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694211" y="2989938"/>
              <a:ext cx="9494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J</a:t>
              </a:r>
              <a:r>
                <a:rPr lang="en-US" altLang="ko-KR" sz="12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DK</a:t>
              </a:r>
              <a:r>
                <a:rPr kumimoji="1" lang="en-US" altLang="ko-KR" sz="12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-11.0.1</a:t>
              </a:r>
              <a:endParaRPr kumimoji="1" lang="ko-KR" altLang="en-US" sz="12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906859" y="2997992"/>
            <a:ext cx="1440000" cy="1716999"/>
            <a:chOff x="2906859" y="3385178"/>
            <a:chExt cx="1440000" cy="1716999"/>
          </a:xfrm>
        </p:grpSpPr>
        <p:pic>
          <p:nvPicPr>
            <p:cNvPr id="6152" name="Picture 8" descr="javascrip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6859" y="3385178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170837" y="4825178"/>
              <a:ext cx="912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JavaScript</a:t>
              </a:r>
              <a:endParaRPr kumimoji="1" lang="ko-KR" altLang="en-US" sz="12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997429" y="3045286"/>
            <a:ext cx="2640000" cy="1669704"/>
            <a:chOff x="4997429" y="3432472"/>
            <a:chExt cx="2640000" cy="1669704"/>
          </a:xfrm>
        </p:grpSpPr>
        <p:pic>
          <p:nvPicPr>
            <p:cNvPr id="6154" name="Picture 10" descr="jquer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429" y="3432472"/>
              <a:ext cx="26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5787797" y="4825177"/>
              <a:ext cx="10592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Jquery-3.3.1</a:t>
              </a:r>
              <a:endParaRPr kumimoji="1" lang="ko-KR" altLang="en-US" sz="12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030251" y="2997992"/>
            <a:ext cx="2277419" cy="1716998"/>
            <a:chOff x="8030251" y="3385178"/>
            <a:chExt cx="2277419" cy="1716998"/>
          </a:xfrm>
        </p:grpSpPr>
        <p:pic>
          <p:nvPicPr>
            <p:cNvPr id="6156" name="Picture 12" descr="ë¼ì´ë¸ë¬ë¦¬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960" y="3385178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8030251" y="4825177"/>
              <a:ext cx="2277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Cos // MySQL-connector-Pool</a:t>
              </a:r>
              <a:endParaRPr kumimoji="1" lang="ko-KR" altLang="en-US" sz="12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64962" y="4939996"/>
            <a:ext cx="1596270" cy="1716999"/>
            <a:chOff x="4464962" y="4939996"/>
            <a:chExt cx="1596270" cy="1716999"/>
          </a:xfrm>
        </p:grpSpPr>
        <p:pic>
          <p:nvPicPr>
            <p:cNvPr id="6158" name="Picture 14" descr="ì´í´ë¦½ì¤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950"/>
            <a:stretch/>
          </p:blipFill>
          <p:spPr bwMode="auto">
            <a:xfrm>
              <a:off x="4464962" y="4939996"/>
              <a:ext cx="159627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4784376" y="6379996"/>
              <a:ext cx="957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Eclipse E.E</a:t>
              </a:r>
              <a:endParaRPr kumimoji="1" lang="ko-KR" altLang="en-US" sz="12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254211" y="4928899"/>
            <a:ext cx="1440000" cy="1716999"/>
            <a:chOff x="7254211" y="4928899"/>
            <a:chExt cx="1440000" cy="1716999"/>
          </a:xfrm>
        </p:grpSpPr>
        <p:pic>
          <p:nvPicPr>
            <p:cNvPr id="6160" name="Picture 16" descr="heidi SQL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211" y="4928899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7538387" y="6368899"/>
              <a:ext cx="871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Heidi SQL</a:t>
              </a:r>
              <a:endParaRPr kumimoji="1" lang="ko-KR" altLang="en-US" sz="12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521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194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DB</a:t>
            </a:r>
            <a:r>
              <a:rPr kumimoji="1"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설계</a:t>
            </a:r>
            <a:r>
              <a:rPr kumimoji="1" lang="en-US" altLang="ko-KR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-(Total)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it\Desktop\DB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50" y="1228312"/>
            <a:ext cx="6006123" cy="52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781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2"/>
          <p:cNvSpPr/>
          <p:nvPr/>
        </p:nvSpPr>
        <p:spPr>
          <a:xfrm>
            <a:off x="1988531" y="260572"/>
            <a:ext cx="5517168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2043489" y="328944"/>
            <a:ext cx="4033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DB</a:t>
            </a:r>
            <a:r>
              <a:rPr kumimoji="1" lang="ko-KR" altLang="en-US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설계 </a:t>
            </a:r>
            <a:r>
              <a:rPr kumimoji="1" lang="en-US" altLang="ko-KR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– (</a:t>
            </a:r>
            <a:r>
              <a:rPr lang="en-US" altLang="ko-KR" sz="48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Big)</a:t>
            </a:r>
            <a:endParaRPr kumimoji="1" lang="ja-JP" altLang="en-US" sz="4800" b="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" name="Picture 3" descr="C:\Users\it\Desktop\Beerkin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" y="126809"/>
            <a:ext cx="1981894" cy="1273366"/>
          </a:xfrm>
          <a:prstGeom prst="rect">
            <a:avLst/>
          </a:prstGeom>
          <a:noFill/>
          <a:ln>
            <a:noFill/>
          </a:ln>
          <a:effectLst>
            <a:glow rad="50800">
              <a:srgbClr val="FFC00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17088" y="1159941"/>
            <a:ext cx="5083924" cy="1780748"/>
            <a:chOff x="317088" y="1159941"/>
            <a:chExt cx="5083924" cy="1780748"/>
          </a:xfrm>
        </p:grpSpPr>
        <p:pic>
          <p:nvPicPr>
            <p:cNvPr id="7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16" r="44015" b="80334"/>
            <a:stretch/>
          </p:blipFill>
          <p:spPr bwMode="auto">
            <a:xfrm>
              <a:off x="317088" y="1159941"/>
              <a:ext cx="1179797" cy="1780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817787" y="1506955"/>
              <a:ext cx="35832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유저 데이터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테이블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유저 등급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Email, </a:t>
              </a:r>
              <a:r>
                <a:rPr kumimoji="1" lang="en-US" altLang="ko-KR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Pwd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등을 저장하는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테이</a:t>
              </a:r>
              <a:r>
                <a:rPr lang="ko-KR" altLang="en-US" sz="16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블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735923" y="1065190"/>
            <a:ext cx="5832781" cy="1875499"/>
            <a:chOff x="5735923" y="1065190"/>
            <a:chExt cx="5832781" cy="1875499"/>
          </a:xfrm>
        </p:grpSpPr>
        <p:pic>
          <p:nvPicPr>
            <p:cNvPr id="8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39" r="88585" b="42448"/>
            <a:stretch/>
          </p:blipFill>
          <p:spPr bwMode="auto">
            <a:xfrm>
              <a:off x="5735923" y="1065190"/>
              <a:ext cx="1174258" cy="187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049518" y="1506954"/>
              <a:ext cx="45191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맥주 정보 테이블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맥주 영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한 이름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대중소분류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도수 등을 저장하는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테이</a:t>
              </a:r>
              <a:r>
                <a:rPr lang="ko-KR" altLang="en-US" sz="16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블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7088" y="3103809"/>
            <a:ext cx="5290519" cy="2079294"/>
            <a:chOff x="317088" y="3103809"/>
            <a:chExt cx="5290519" cy="2079294"/>
          </a:xfrm>
        </p:grpSpPr>
        <p:pic>
          <p:nvPicPr>
            <p:cNvPr id="9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07" t="36678" r="29320" b="40359"/>
            <a:stretch/>
          </p:blipFill>
          <p:spPr bwMode="auto">
            <a:xfrm>
              <a:off x="317088" y="3103809"/>
              <a:ext cx="1108251" cy="207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817787" y="3321539"/>
              <a:ext cx="378982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리뷰 게시판 테이블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리뷰 제목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내용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시간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날짜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리뷰의 상태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등을 저장하는 테이블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리뷰의 상태는 삭제에 이용하기 위함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759910" y="2940689"/>
            <a:ext cx="5824956" cy="1778069"/>
            <a:chOff x="5759910" y="2940689"/>
            <a:chExt cx="5824956" cy="1778069"/>
          </a:xfrm>
        </p:grpSpPr>
        <p:pic>
          <p:nvPicPr>
            <p:cNvPr id="6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54665" r="72058" b="25699"/>
            <a:stretch/>
          </p:blipFill>
          <p:spPr bwMode="auto">
            <a:xfrm>
              <a:off x="5759910" y="2940689"/>
              <a:ext cx="1289608" cy="1778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147433" y="3312459"/>
              <a:ext cx="44374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요청 게시판 테이블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요청 제목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요청 내용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시간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날짜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요청글의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상태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등을 저장하는 테이블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57764" y="5096512"/>
            <a:ext cx="4537318" cy="1485785"/>
            <a:chOff x="357764" y="5096512"/>
            <a:chExt cx="4537318" cy="1485785"/>
          </a:xfrm>
        </p:grpSpPr>
        <p:pic>
          <p:nvPicPr>
            <p:cNvPr id="11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35" t="54665" r="45184" b="28926"/>
            <a:stretch/>
          </p:blipFill>
          <p:spPr bwMode="auto">
            <a:xfrm>
              <a:off x="1496885" y="5096512"/>
              <a:ext cx="1047354" cy="148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60" t="54665" r="14049" b="30840"/>
            <a:stretch/>
          </p:blipFill>
          <p:spPr bwMode="auto">
            <a:xfrm>
              <a:off x="357764" y="5183103"/>
              <a:ext cx="1120430" cy="1312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2612085" y="5423905"/>
              <a:ext cx="22829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게시판 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테이블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댓글의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내용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</a:t>
              </a:r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날짜 등을 </a:t>
              </a:r>
              <a:endParaRPr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저장하는 테이블</a:t>
              </a:r>
              <a:endParaRPr kumimoji="1" lang="ko-KR" altLang="en-US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735923" y="4939264"/>
            <a:ext cx="5177284" cy="1485784"/>
            <a:chOff x="5735923" y="4939264"/>
            <a:chExt cx="5177284" cy="1485784"/>
          </a:xfrm>
        </p:grpSpPr>
        <p:pic>
          <p:nvPicPr>
            <p:cNvPr id="10" name="Picture 3" descr="C:\Users\it\Desktop\DB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0" t="54665" r="58917" b="28926"/>
            <a:stretch/>
          </p:blipFill>
          <p:spPr bwMode="auto">
            <a:xfrm>
              <a:off x="5735923" y="4939264"/>
              <a:ext cx="1108252" cy="1485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7147433" y="5183103"/>
              <a:ext cx="3765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대댓글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테이블</a:t>
              </a:r>
              <a:endParaRPr kumimoji="1" lang="en-US" altLang="ko-KR" sz="1600" b="1" dirty="0" smtClean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  <a:p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</a:t>
              </a:r>
              <a:r>
                <a:rPr kumimoji="1" lang="ko-KR" altLang="en-US" sz="1600" b="1" dirty="0" err="1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대댓글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 내용</a:t>
              </a:r>
              <a:r>
                <a:rPr kumimoji="1" lang="en-US" altLang="ko-KR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, </a:t>
              </a:r>
              <a:r>
                <a:rPr kumimoji="1" lang="ko-KR" altLang="en-US" sz="1600" b="1" dirty="0" smtClean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날짜 등을 저장하는 테이블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343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2345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A0CEDE"/>
      </a:accent1>
      <a:accent2>
        <a:srgbClr val="00B9CE"/>
      </a:accent2>
      <a:accent3>
        <a:srgbClr val="83CDBE"/>
      </a:accent3>
      <a:accent4>
        <a:srgbClr val="0064A2"/>
      </a:accent4>
      <a:accent5>
        <a:srgbClr val="7BB6D4"/>
      </a:accent5>
      <a:accent6>
        <a:srgbClr val="CAD6D6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sz="1600" b="1" dirty="0" smtClean="0">
            <a:latin typeface="함초롬돋움" pitchFamily="50" charset="-127"/>
            <a:ea typeface="함초롬돋움" pitchFamily="50" charset="-127"/>
            <a:cs typeface="함초롬돋움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3901</TotalTime>
  <Words>1823</Words>
  <Application>Microsoft Office PowerPoint</Application>
  <PresentationFormat>사용자 지정</PresentationFormat>
  <Paragraphs>332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it</cp:lastModifiedBy>
  <cp:revision>270</cp:revision>
  <dcterms:created xsi:type="dcterms:W3CDTF">2019-05-15T05:41:07Z</dcterms:created>
  <dcterms:modified xsi:type="dcterms:W3CDTF">2019-06-14T04:04:50Z</dcterms:modified>
</cp:coreProperties>
</file>